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45"/>
  </p:notesMasterIdLst>
  <p:sldIdLst>
    <p:sldId id="256" r:id="rId3"/>
    <p:sldId id="275" r:id="rId4"/>
    <p:sldId id="259" r:id="rId5"/>
    <p:sldId id="281" r:id="rId6"/>
    <p:sldId id="257" r:id="rId7"/>
    <p:sldId id="262" r:id="rId8"/>
    <p:sldId id="260" r:id="rId9"/>
    <p:sldId id="261" r:id="rId10"/>
    <p:sldId id="288" r:id="rId11"/>
    <p:sldId id="264" r:id="rId12"/>
    <p:sldId id="265" r:id="rId13"/>
    <p:sldId id="266" r:id="rId14"/>
    <p:sldId id="289" r:id="rId15"/>
    <p:sldId id="282" r:id="rId16"/>
    <p:sldId id="283" r:id="rId17"/>
    <p:sldId id="284" r:id="rId18"/>
    <p:sldId id="286" r:id="rId19"/>
    <p:sldId id="287" r:id="rId20"/>
    <p:sldId id="290" r:id="rId21"/>
    <p:sldId id="276" r:id="rId22"/>
    <p:sldId id="277" r:id="rId23"/>
    <p:sldId id="278" r:id="rId24"/>
    <p:sldId id="279" r:id="rId25"/>
    <p:sldId id="280" r:id="rId26"/>
    <p:sldId id="268" r:id="rId27"/>
    <p:sldId id="274" r:id="rId28"/>
    <p:sldId id="273" r:id="rId29"/>
    <p:sldId id="272" r:id="rId30"/>
    <p:sldId id="267" r:id="rId31"/>
    <p:sldId id="269" r:id="rId32"/>
    <p:sldId id="292" r:id="rId33"/>
    <p:sldId id="270" r:id="rId34"/>
    <p:sldId id="263" r:id="rId35"/>
    <p:sldId id="271" r:id="rId36"/>
    <p:sldId id="291" r:id="rId37"/>
    <p:sldId id="294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2EA4-4839-451D-B8A5-3CB7264DCEE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330C-1059-470D-9916-9EB9A22B5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1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Union-</a:t>
            </a:r>
            <a:r>
              <a:rPr lang="en-US" baseline="0" dirty="0" smtClean="0"/>
              <a:t> </a:t>
            </a:r>
            <a:r>
              <a:rPr lang="en-US" dirty="0" smtClean="0"/>
              <a:t>Higher interest rates on deposits (earn</a:t>
            </a:r>
            <a:r>
              <a:rPr lang="en-US" baseline="0" dirty="0" smtClean="0"/>
              <a:t> a little $)</a:t>
            </a:r>
            <a:r>
              <a:rPr lang="en-US" dirty="0" smtClean="0"/>
              <a:t>,</a:t>
            </a:r>
            <a:r>
              <a:rPr lang="en-US" baseline="0" dirty="0" smtClean="0"/>
              <a:t> Lower Loan &amp; Credit Card Rates, lower fees, customer service focused. Minimum balance requirements- locations are limited coop credits or fees assessed. </a:t>
            </a:r>
          </a:p>
          <a:p>
            <a:r>
              <a:rPr lang="en-US" baseline="0" dirty="0" smtClean="0"/>
              <a:t>Banks- more locations, easier transactions (online or Mobile), higher fees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6330C-1059-470D-9916-9EB9A22B55B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2746" y="952567"/>
            <a:ext cx="7765454" cy="3617829"/>
          </a:xfrm>
        </p:spPr>
        <p:txBody>
          <a:bodyPr>
            <a:noAutofit/>
          </a:bodyPr>
          <a:lstStyle>
            <a:lvl1pPr>
              <a:defRPr sz="6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MBA Orientation</a:t>
            </a:r>
            <a:br>
              <a:rPr lang="en-US" dirty="0" smtClean="0"/>
            </a:br>
            <a:r>
              <a:rPr lang="en-US" dirty="0" smtClean="0"/>
              <a:t>Summer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46" y="4984137"/>
            <a:ext cx="5253320" cy="4618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746" y="5760301"/>
            <a:ext cx="1062992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7C3A3EDA-CBBD-D741-92F1-EAA638C4AA40}" type="datetimeFigureOut">
              <a:rPr lang="en-US" smtClean="0"/>
              <a:pPr/>
              <a:t>8/15/2018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60806"/>
            <a:ext cx="7772400" cy="1837780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2746" y="809084"/>
            <a:ext cx="7765454" cy="3779132"/>
          </a:xfrm>
        </p:spPr>
        <p:txBody>
          <a:bodyPr>
            <a:noAutofit/>
          </a:bodyPr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46" y="4793047"/>
            <a:ext cx="5253320" cy="65294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746" y="5760301"/>
            <a:ext cx="1062992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7C3A3EDA-CBBD-D741-92F1-EAA638C4AA40}" type="datetimeFigureOut">
              <a:rPr lang="en-US" smtClean="0"/>
              <a:pPr/>
              <a:t>8/15/2018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60806"/>
            <a:ext cx="7772400" cy="1837780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368" y="894835"/>
            <a:ext cx="7764522" cy="89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8" y="1792637"/>
            <a:ext cx="7764522" cy="391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68" y="6081033"/>
            <a:ext cx="644637" cy="255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0B1E-4C61-1545-A9C2-759C9882D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6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06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368" y="894835"/>
            <a:ext cx="7764522" cy="89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8" y="1792637"/>
            <a:ext cx="7764522" cy="391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68" y="6081033"/>
            <a:ext cx="644637" cy="255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0B1E-4C61-1545-A9C2-759C9882D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06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xt.com/plans/travel-to-usa/academic/" TargetMode="External"/><Relationship Id="rId2" Type="http://schemas.openxmlformats.org/officeDocument/2006/relationships/hyperlink" Target="https://www.internationalstudentinsurance.com/schools/cleary-university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y.instructure.com/login/canva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+@my.cleary.edu" TargetMode="External"/><Relationship Id="rId2" Type="http://schemas.openxmlformats.org/officeDocument/2006/relationships/hyperlink" Target="https://mail.googl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cleary.ed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tore.mbsdirect.net/cleary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inthestates.dhs.gov/maintaining-status" TargetMode="External"/><Relationship Id="rId2" Type="http://schemas.openxmlformats.org/officeDocument/2006/relationships/hyperlink" Target="https://www.ice.gov/sevis/student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46" y="985690"/>
            <a:ext cx="7765454" cy="3605395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3"/>
                </a:solidFill>
              </a:rPr>
              <a:t>International Student Orientation</a:t>
            </a: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/>
              <a:t>MBA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End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are unable to complete your program by the end date </a:t>
            </a:r>
            <a:r>
              <a:rPr lang="en-US" dirty="0" smtClean="0"/>
              <a:t>listed on </a:t>
            </a:r>
            <a:r>
              <a:rPr lang="en-US" dirty="0"/>
              <a:t>your </a:t>
            </a:r>
            <a:r>
              <a:rPr lang="en-US" dirty="0" smtClean="0"/>
              <a:t>I-20, you </a:t>
            </a:r>
            <a:r>
              <a:rPr lang="en-US" dirty="0"/>
              <a:t>may apply for an extension before the program end </a:t>
            </a:r>
            <a:r>
              <a:rPr lang="en-US" dirty="0" smtClean="0"/>
              <a:t>date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  <a:r>
              <a:rPr lang="en-US" dirty="0" smtClean="0"/>
              <a:t>a P/DSO </a:t>
            </a:r>
            <a:r>
              <a:rPr lang="en-US" dirty="0"/>
              <a:t>at least </a:t>
            </a:r>
            <a:r>
              <a:rPr lang="en-US" b="1" dirty="0"/>
              <a:t>three (3) months before </a:t>
            </a:r>
            <a:r>
              <a:rPr lang="en-US" dirty="0"/>
              <a:t>your end date to discuss the extension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Conditions: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be continuously </a:t>
            </a:r>
            <a:r>
              <a:rPr lang="en-US" dirty="0" smtClean="0"/>
              <a:t>maintaining their </a:t>
            </a:r>
            <a:r>
              <a:rPr lang="en-US" dirty="0"/>
              <a:t>F-1 </a:t>
            </a:r>
            <a:r>
              <a:rPr lang="en-US" dirty="0" smtClean="0"/>
              <a:t>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F-1 students must be in good academic and financial standing with the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524000"/>
            <a:ext cx="7764522" cy="418177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Graduating </a:t>
            </a:r>
            <a:r>
              <a:rPr lang="en-US" sz="2200" dirty="0"/>
              <a:t>- contact </a:t>
            </a:r>
            <a:r>
              <a:rPr lang="en-US" sz="2200" dirty="0" smtClean="0"/>
              <a:t>a P/DSO at </a:t>
            </a:r>
            <a:r>
              <a:rPr lang="en-US" sz="2200" dirty="0"/>
              <a:t>least </a:t>
            </a:r>
            <a:r>
              <a:rPr lang="en-US" sz="2200" b="1" dirty="0"/>
              <a:t>two (2) </a:t>
            </a:r>
            <a:r>
              <a:rPr lang="en-US" sz="2200" dirty="0"/>
              <a:t>weeks before the start </a:t>
            </a:r>
            <a:r>
              <a:rPr lang="en-US" sz="2200" dirty="0" smtClean="0"/>
              <a:t>of your </a:t>
            </a:r>
            <a:r>
              <a:rPr lang="en-US" sz="2200" b="1" dirty="0" smtClean="0"/>
              <a:t>final </a:t>
            </a:r>
            <a:r>
              <a:rPr lang="en-US" sz="2200" dirty="0" smtClean="0"/>
              <a:t>semester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Changing </a:t>
            </a:r>
            <a:r>
              <a:rPr lang="en-US" sz="2200" b="1" dirty="0" smtClean="0"/>
              <a:t>program </a:t>
            </a:r>
            <a:r>
              <a:rPr lang="en-US" sz="2200" b="1" dirty="0"/>
              <a:t>/ major </a:t>
            </a:r>
            <a:r>
              <a:rPr lang="en-US" sz="2200" dirty="0"/>
              <a:t>- contact </a:t>
            </a:r>
            <a:r>
              <a:rPr lang="en-US" sz="2200" dirty="0" smtClean="0"/>
              <a:t>a P/DSO </a:t>
            </a:r>
            <a:r>
              <a:rPr lang="en-US" sz="2200" dirty="0"/>
              <a:t>at least </a:t>
            </a:r>
            <a:r>
              <a:rPr lang="en-US" sz="2200" b="1" dirty="0"/>
              <a:t>two (2) </a:t>
            </a:r>
            <a:r>
              <a:rPr lang="en-US" sz="2200" dirty="0"/>
              <a:t>weeks before the start of your next </a:t>
            </a:r>
            <a:r>
              <a:rPr lang="en-US" sz="2200" dirty="0" smtClean="0"/>
              <a:t>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Traveling outside of the U.S. </a:t>
            </a:r>
            <a:r>
              <a:rPr lang="en-US" sz="2200" dirty="0"/>
              <a:t>- contact </a:t>
            </a:r>
            <a:r>
              <a:rPr lang="en-US" sz="2200" dirty="0" smtClean="0"/>
              <a:t>a P/DSO at </a:t>
            </a:r>
            <a:r>
              <a:rPr lang="en-US" sz="2200" dirty="0"/>
              <a:t>least </a:t>
            </a:r>
            <a:r>
              <a:rPr lang="en-US" sz="2200" b="1" dirty="0"/>
              <a:t>two (2)</a:t>
            </a:r>
            <a:r>
              <a:rPr lang="en-US" sz="2200" dirty="0"/>
              <a:t> weeks before you book your ticket or make travel </a:t>
            </a:r>
            <a:r>
              <a:rPr lang="en-US" sz="2200" dirty="0" smtClean="0"/>
              <a:t>plans- a Travel Endorsement Signature is required on the Form I-20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Dropping a course </a:t>
            </a:r>
            <a:r>
              <a:rPr lang="en-US" sz="2200" dirty="0"/>
              <a:t>- Do </a:t>
            </a:r>
            <a:r>
              <a:rPr lang="en-US" sz="2200" b="1" dirty="0"/>
              <a:t>NOT</a:t>
            </a:r>
            <a:r>
              <a:rPr lang="en-US" sz="2200" dirty="0"/>
              <a:t> </a:t>
            </a:r>
            <a:r>
              <a:rPr lang="en-US" sz="2200" dirty="0" smtClean="0"/>
              <a:t>drop or withdraw from </a:t>
            </a:r>
            <a:r>
              <a:rPr lang="en-US" sz="2200" dirty="0"/>
              <a:t>a course.  </a:t>
            </a:r>
            <a:r>
              <a:rPr lang="en-US" sz="2200" dirty="0" smtClean="0"/>
              <a:t>Speak to a P/DSO or Academic Advisor immediately </a:t>
            </a:r>
            <a:r>
              <a:rPr lang="en-US" sz="2200" dirty="0"/>
              <a:t>for </a:t>
            </a:r>
            <a:r>
              <a:rPr lang="en-US" sz="2200" dirty="0" smtClean="0"/>
              <a:t>guidance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48691"/>
            <a:ext cx="7764522" cy="40570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</a:t>
            </a:r>
            <a:r>
              <a:rPr lang="en-US" dirty="0" smtClean="0"/>
              <a:t>report within </a:t>
            </a:r>
            <a:r>
              <a:rPr lang="en-US" dirty="0"/>
              <a:t>ten (10) </a:t>
            </a:r>
            <a:r>
              <a:rPr lang="en-US" dirty="0" smtClean="0"/>
              <a:t>days of the change: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Telephone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 </a:t>
            </a:r>
            <a:r>
              <a:rPr lang="en-US" dirty="0"/>
              <a:t>changes; </a:t>
            </a:r>
            <a:r>
              <a:rPr lang="en-US" dirty="0" smtClean="0"/>
              <a:t>marriage </a:t>
            </a:r>
            <a:r>
              <a:rPr lang="en-US" dirty="0"/>
              <a:t>or </a:t>
            </a:r>
            <a:r>
              <a:rPr lang="en-US" dirty="0" smtClean="0"/>
              <a:t>spelling </a:t>
            </a:r>
            <a:r>
              <a:rPr lang="en-US" dirty="0"/>
              <a:t>has </a:t>
            </a:r>
            <a:r>
              <a:rPr lang="en-US" dirty="0" smtClean="0"/>
              <a:t>changed on passport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Financials or sponsorship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changes from F-1 visa to a different visa- H1B, B-2,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Passport/F-1 visa renewals</a:t>
            </a:r>
          </a:p>
          <a:p>
            <a:endParaRPr lang="en-US" b="1" dirty="0" smtClean="0"/>
          </a:p>
          <a:p>
            <a:r>
              <a:rPr lang="en-US" b="1" dirty="0" smtClean="0"/>
              <a:t>There is a penalty for not reporting changes in a timely fashion</a:t>
            </a:r>
            <a:endParaRPr lang="en-US" b="1" dirty="0"/>
          </a:p>
          <a:p>
            <a:endParaRPr lang="en-US" dirty="0"/>
          </a:p>
          <a:p>
            <a:r>
              <a:rPr lang="en-US" b="1" dirty="0" smtClean="0"/>
              <a:t>Note-</a:t>
            </a:r>
            <a:r>
              <a:rPr lang="en-US" dirty="0" smtClean="0"/>
              <a:t> Passport </a:t>
            </a:r>
            <a:r>
              <a:rPr lang="en-US" dirty="0"/>
              <a:t>needs to be valid for </a:t>
            </a:r>
            <a:r>
              <a:rPr lang="en-US" b="1" dirty="0"/>
              <a:t>six (6) </a:t>
            </a:r>
            <a:r>
              <a:rPr lang="en-US" dirty="0"/>
              <a:t>months or more at all </a:t>
            </a:r>
            <a:r>
              <a:rPr lang="en-US" dirty="0" smtClean="0"/>
              <a:t>times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F-1 Students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487836"/>
            <a:ext cx="7764522" cy="4608163"/>
          </a:xfrm>
        </p:spPr>
        <p:txBody>
          <a:bodyPr>
            <a:normAutofit fontScale="85000" lnSpcReduction="10000"/>
          </a:bodyPr>
          <a:lstStyle/>
          <a:p>
            <a:pPr marL="385763" indent="-385763">
              <a:defRPr/>
            </a:pPr>
            <a:r>
              <a:rPr lang="en-US" sz="2400" dirty="0"/>
              <a:t>Types of </a:t>
            </a:r>
            <a:r>
              <a:rPr lang="en-US" sz="2400" dirty="0" smtClean="0"/>
              <a:t>Employment:</a:t>
            </a:r>
          </a:p>
          <a:p>
            <a:pPr marL="642937" lvl="1" indent="-342900">
              <a:defRPr/>
            </a:pPr>
            <a:r>
              <a:rPr lang="en-US" b="1" dirty="0" smtClean="0"/>
              <a:t>On-Campus Employment</a:t>
            </a:r>
          </a:p>
          <a:p>
            <a:pPr marL="917574" lvl="2" indent="-342900">
              <a:defRPr/>
            </a:pPr>
            <a:r>
              <a:rPr lang="en-US" sz="1800" dirty="0" smtClean="0"/>
              <a:t>On </a:t>
            </a:r>
            <a:r>
              <a:rPr lang="en-US" sz="1800" dirty="0"/>
              <a:t>school premises- student </a:t>
            </a:r>
            <a:r>
              <a:rPr lang="en-US" sz="1800" dirty="0" smtClean="0"/>
              <a:t>positions </a:t>
            </a:r>
            <a:r>
              <a:rPr lang="en-US" sz="1800" dirty="0"/>
              <a:t>such as peer tutors, servers with dining services</a:t>
            </a:r>
            <a:r>
              <a:rPr lang="en-US" sz="1800" dirty="0" smtClean="0"/>
              <a:t>, Graduate Assistants, </a:t>
            </a:r>
            <a:r>
              <a:rPr lang="en-US" sz="1800" dirty="0"/>
              <a:t>etc.</a:t>
            </a:r>
          </a:p>
          <a:p>
            <a:pPr marL="917574" lvl="2" indent="-342900">
              <a:defRPr/>
            </a:pPr>
            <a:r>
              <a:rPr lang="en-US" sz="1800" dirty="0"/>
              <a:t>May work up to 20 hours per week while school is in session ( full time during those periods when school is </a:t>
            </a:r>
            <a:r>
              <a:rPr lang="en-US" sz="1800" b="1" dirty="0"/>
              <a:t>not</a:t>
            </a:r>
            <a:r>
              <a:rPr lang="en-US" sz="1800" dirty="0"/>
              <a:t> in session or during the annual vacation)</a:t>
            </a:r>
          </a:p>
          <a:p>
            <a:pPr marL="574674" lvl="2" indent="0">
              <a:buFont typeface="Wingdings 2" panose="05020102010507070707" pitchFamily="18" charset="2"/>
              <a:buNone/>
              <a:defRPr/>
            </a:pPr>
            <a:endParaRPr lang="en-US" sz="1800" dirty="0"/>
          </a:p>
          <a:p>
            <a:pPr marL="574040" lvl="1" indent="-342900">
              <a:defRPr/>
            </a:pPr>
            <a:r>
              <a:rPr lang="en-US" sz="2100" b="1" dirty="0"/>
              <a:t>Curricular Practical Training (CPT) </a:t>
            </a:r>
          </a:p>
          <a:p>
            <a:pPr marL="848677" lvl="2" indent="-342900">
              <a:defRPr/>
            </a:pPr>
            <a:r>
              <a:rPr lang="en-US" sz="1800" dirty="0"/>
              <a:t>Written approval </a:t>
            </a:r>
            <a:r>
              <a:rPr lang="en-US" sz="1800" dirty="0" smtClean="0"/>
              <a:t>from P/DSO is needed </a:t>
            </a:r>
            <a:r>
              <a:rPr lang="en-US" sz="1800" b="1" dirty="0"/>
              <a:t>before </a:t>
            </a:r>
            <a:r>
              <a:rPr lang="en-US" sz="1800" dirty="0"/>
              <a:t>an F-1 student can start working</a:t>
            </a:r>
          </a:p>
          <a:p>
            <a:pPr marL="505777" lvl="2" indent="0">
              <a:buFont typeface="Wingdings 2" panose="05020102010507070707" pitchFamily="18" charset="2"/>
              <a:buNone/>
              <a:defRPr/>
            </a:pPr>
            <a:endParaRPr lang="en-US" sz="1800" b="1" dirty="0"/>
          </a:p>
          <a:p>
            <a:pPr marL="574040" lvl="1" indent="-342900">
              <a:defRPr/>
            </a:pPr>
            <a:r>
              <a:rPr lang="en-US" sz="2100" b="1" dirty="0"/>
              <a:t>Optional Practical Training (OPT)</a:t>
            </a:r>
          </a:p>
          <a:p>
            <a:pPr marL="848677" lvl="2" indent="-342900">
              <a:defRPr/>
            </a:pPr>
            <a:r>
              <a:rPr lang="en-US" sz="1800" dirty="0"/>
              <a:t>Adjudicated by U.S. Citizenship and Immigration Services (USCIS) </a:t>
            </a:r>
            <a:endParaRPr lang="en-US" sz="1800" dirty="0" smtClean="0"/>
          </a:p>
          <a:p>
            <a:pPr marL="505777" lvl="2" indent="0">
              <a:buNone/>
              <a:defRPr/>
            </a:pPr>
            <a:endParaRPr lang="en-US" sz="1800" dirty="0"/>
          </a:p>
          <a:p>
            <a:pPr marL="505777" lvl="2" indent="0">
              <a:buNone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Any </a:t>
            </a:r>
            <a:r>
              <a:rPr lang="en-US" altLang="en-US" dirty="0">
                <a:cs typeface="Tahoma" panose="020B0604030504040204" pitchFamily="34" charset="0"/>
              </a:rPr>
              <a:t>other employment in the U.S. is considered </a:t>
            </a:r>
            <a:r>
              <a:rPr lang="en-US" altLang="en-US" b="1" dirty="0">
                <a:cs typeface="Tahoma" panose="020B0604030504040204" pitchFamily="34" charset="0"/>
              </a:rPr>
              <a:t>Unauthorized Employment</a:t>
            </a:r>
            <a:r>
              <a:rPr lang="en-US" altLang="en-US" dirty="0">
                <a:cs typeface="Tahoma" panose="020B0604030504040204" pitchFamily="34" charset="0"/>
              </a:rPr>
              <a:t>- F-1 student status </a:t>
            </a:r>
            <a:r>
              <a:rPr lang="en-US" altLang="en-US" b="1" dirty="0">
                <a:solidFill>
                  <a:srgbClr val="FF0000"/>
                </a:solidFill>
                <a:cs typeface="Tahoma" panose="020B0604030504040204" pitchFamily="34" charset="0"/>
              </a:rPr>
              <a:t>will be terminated </a:t>
            </a:r>
            <a:r>
              <a:rPr lang="en-US" altLang="en-US" dirty="0">
                <a:cs typeface="Tahoma" panose="020B0604030504040204" pitchFamily="34" charset="0"/>
              </a:rPr>
              <a:t>if a student is found working outside of their visa requirements</a:t>
            </a:r>
          </a:p>
          <a:p>
            <a:pPr marL="848677" lvl="2" indent="-342900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Successfully complete at least one (1) academic </a:t>
            </a:r>
            <a:r>
              <a:rPr lang="en-US" altLang="en-US" dirty="0" smtClean="0">
                <a:cs typeface="Tahoma" pitchFamily="34" charset="0"/>
              </a:rPr>
              <a:t>semester</a:t>
            </a:r>
          </a:p>
          <a:p>
            <a:pPr marL="747713" lvl="1" indent="-28575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cs typeface="Tahoma" pitchFamily="34" charset="0"/>
              </a:rPr>
              <a:t>Unless </a:t>
            </a:r>
            <a:r>
              <a:rPr lang="en-US" altLang="en-US" sz="1800" dirty="0">
                <a:cs typeface="Tahoma" pitchFamily="34" charset="0"/>
              </a:rPr>
              <a:t>otherwise advised in writing by </a:t>
            </a:r>
            <a:r>
              <a:rPr lang="en-US" altLang="en-US" sz="1800" dirty="0" smtClean="0">
                <a:cs typeface="Tahoma" pitchFamily="34" charset="0"/>
              </a:rPr>
              <a:t>a P/DSO</a:t>
            </a:r>
          </a:p>
          <a:p>
            <a:pPr marL="747713" lvl="1" indent="-28575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altLang="en-US" sz="1900" b="1" dirty="0"/>
          </a:p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Meet and maintain satisfactory GPA requirements (3.0 or higher)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dirty="0"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Maintain full time student status for the duration of </a:t>
            </a:r>
            <a:r>
              <a:rPr lang="en-US" altLang="en-US" dirty="0" smtClean="0">
                <a:cs typeface="Tahoma" pitchFamily="34" charset="0"/>
              </a:rPr>
              <a:t>CPT</a:t>
            </a:r>
          </a:p>
          <a:p>
            <a:pPr marL="747713" lvl="1" indent="-28575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cs typeface="Tahoma" pitchFamily="34" charset="0"/>
              </a:rPr>
              <a:t>Unless </a:t>
            </a:r>
            <a:r>
              <a:rPr lang="en-US" altLang="en-US" sz="1800" dirty="0">
                <a:cs typeface="Tahoma" pitchFamily="34" charset="0"/>
              </a:rPr>
              <a:t>enrolled in the last semester in the program and on a Reduce Course Load (RCL)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dirty="0"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T</a:t>
            </a:r>
            <a:r>
              <a:rPr lang="en-US" altLang="en-US" dirty="0" smtClean="0">
                <a:cs typeface="Tahoma" pitchFamily="34" charset="0"/>
              </a:rPr>
              <a:t>he </a:t>
            </a:r>
            <a:r>
              <a:rPr lang="en-US" altLang="en-US" dirty="0">
                <a:cs typeface="Tahoma" pitchFamily="34" charset="0"/>
              </a:rPr>
              <a:t>CPT position </a:t>
            </a:r>
            <a:r>
              <a:rPr lang="en-US" altLang="en-US" b="1" dirty="0">
                <a:cs typeface="Tahoma" pitchFamily="34" charset="0"/>
              </a:rPr>
              <a:t>must be directly related </a:t>
            </a:r>
            <a:r>
              <a:rPr lang="en-US" altLang="en-US" dirty="0">
                <a:cs typeface="Tahoma" pitchFamily="34" charset="0"/>
              </a:rPr>
              <a:t>to the major of study and augment the student’s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20982"/>
            <a:ext cx="7764522" cy="42533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sz="2400" dirty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cs typeface="Tahoma" pitchFamily="34" charset="0"/>
              </a:rPr>
              <a:t>A job offer letter </a:t>
            </a:r>
            <a:r>
              <a:rPr lang="en-US" altLang="en-US" sz="2400" u="sng" dirty="0">
                <a:cs typeface="Tahoma" pitchFamily="34" charset="0"/>
              </a:rPr>
              <a:t>must</a:t>
            </a:r>
            <a:r>
              <a:rPr lang="en-US" altLang="en-US" sz="2400" dirty="0">
                <a:cs typeface="Tahoma" pitchFamily="34" charset="0"/>
              </a:rPr>
              <a:t> be presented, and approved by a school </a:t>
            </a:r>
            <a:r>
              <a:rPr lang="en-US" altLang="en-US" sz="2400" dirty="0" smtClean="0">
                <a:cs typeface="Tahoma" pitchFamily="34" charset="0"/>
              </a:rPr>
              <a:t>P/DSO </a:t>
            </a:r>
            <a:r>
              <a:rPr lang="en-US" altLang="en-US" sz="2400" dirty="0">
                <a:cs typeface="Tahoma" pitchFamily="34" charset="0"/>
              </a:rPr>
              <a:t>prior to starting CPT </a:t>
            </a:r>
            <a:r>
              <a:rPr lang="en-US" altLang="en-US" sz="2400" dirty="0" smtClean="0">
                <a:cs typeface="Tahoma" pitchFamily="34" charset="0"/>
              </a:rPr>
              <a:t>position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sz="2400" dirty="0" smtClean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cs typeface="Tahoma" pitchFamily="34" charset="0"/>
              </a:rPr>
              <a:t>To avoid F-1 status termination, due to ‘unauthorized employment’ </a:t>
            </a:r>
            <a:r>
              <a:rPr lang="en-US" altLang="en-US" sz="2400" dirty="0" smtClean="0">
                <a:cs typeface="Tahoma" pitchFamily="34" charset="0"/>
              </a:rPr>
              <a:t>- do</a:t>
            </a:r>
            <a:r>
              <a:rPr lang="en-US" altLang="en-US" sz="2400" b="1" dirty="0" smtClean="0">
                <a:cs typeface="Tahoma" pitchFamily="34" charset="0"/>
              </a:rPr>
              <a:t> not </a:t>
            </a:r>
            <a:r>
              <a:rPr lang="en-US" altLang="en-US" sz="2400" dirty="0" smtClean="0">
                <a:cs typeface="Tahoma" pitchFamily="34" charset="0"/>
              </a:rPr>
              <a:t>start </a:t>
            </a:r>
            <a:r>
              <a:rPr lang="en-US" altLang="en-US" sz="2400" dirty="0">
                <a:cs typeface="Tahoma" pitchFamily="34" charset="0"/>
              </a:rPr>
              <a:t>the CPT position before authorization has been given and a new CPT I-20 is </a:t>
            </a:r>
            <a:r>
              <a:rPr lang="en-US" altLang="en-US" sz="2400" dirty="0" smtClean="0">
                <a:cs typeface="Tahoma" pitchFamily="34" charset="0"/>
              </a:rPr>
              <a:t>printed</a:t>
            </a:r>
            <a:endParaRPr lang="en-US" altLang="en-US" sz="2400" dirty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sz="2400" dirty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cs typeface="Tahoma" pitchFamily="34" charset="0"/>
              </a:rPr>
              <a:t>Offer letter should be on company letterhead and include the following: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dirty="0">
              <a:cs typeface="Tahoma" pitchFamily="34" charset="0"/>
            </a:endParaRP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Employer Name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Job Title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Job Description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Company Address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Start/End dates of employment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Employment status Full time/Part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Part-time vs. Full time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0678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Part-time </a:t>
            </a:r>
            <a:r>
              <a:rPr lang="en-US" altLang="en-US" sz="2400" dirty="0">
                <a:cs typeface="Tahoma" panose="020B0604030504040204" pitchFamily="34" charset="0"/>
              </a:rPr>
              <a:t>is 20 hours or less per </a:t>
            </a:r>
            <a:r>
              <a:rPr lang="en-US" altLang="en-US" sz="2400" dirty="0" smtClean="0">
                <a:cs typeface="Tahoma" panose="020B0604030504040204" pitchFamily="34" charset="0"/>
              </a:rPr>
              <a:t>week</a:t>
            </a:r>
          </a:p>
          <a:p>
            <a:pPr marL="804863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No </a:t>
            </a:r>
            <a:r>
              <a:rPr lang="en-US" altLang="en-US" dirty="0">
                <a:cs typeface="Tahoma" panose="020B0604030504040204" pitchFamily="34" charset="0"/>
              </a:rPr>
              <a:t>limitation on part-time CPT experience, as long as the student remains eligible to continue classes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ahoma" panose="020B0604030504040204" pitchFamily="34" charset="0"/>
              </a:rPr>
              <a:t>  Full time is any time over 20 hours per </a:t>
            </a:r>
            <a:r>
              <a:rPr lang="en-US" altLang="en-US" sz="2400" dirty="0" smtClean="0">
                <a:cs typeface="Tahoma" panose="020B0604030504040204" pitchFamily="34" charset="0"/>
              </a:rPr>
              <a:t>week</a:t>
            </a:r>
          </a:p>
          <a:p>
            <a:pPr marL="804863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365 </a:t>
            </a:r>
            <a:r>
              <a:rPr lang="en-US" altLang="en-US" dirty="0">
                <a:cs typeface="Tahoma" panose="020B0604030504040204" pitchFamily="34" charset="0"/>
              </a:rPr>
              <a:t>days or more of full time CPT employment makes a student </a:t>
            </a:r>
            <a:r>
              <a:rPr lang="en-US" altLang="en-US" b="1" dirty="0">
                <a:cs typeface="Tahoma" panose="020B0604030504040204" pitchFamily="34" charset="0"/>
              </a:rPr>
              <a:t>ineligible </a:t>
            </a:r>
            <a:r>
              <a:rPr lang="en-US" altLang="en-US" dirty="0">
                <a:cs typeface="Tahoma" panose="020B0604030504040204" pitchFamily="34" charset="0"/>
              </a:rPr>
              <a:t>for OPT at this degree level </a:t>
            </a:r>
            <a:endParaRPr lang="en-US" altLang="en-US" dirty="0" smtClean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endParaRPr lang="en-US" altLang="en-US" b="1" dirty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r>
              <a:rPr lang="en-US" altLang="en-US" b="1" dirty="0" smtClean="0">
                <a:cs typeface="Tahoma" panose="020B0604030504040204" pitchFamily="34" charset="0"/>
              </a:rPr>
              <a:t>NOTE</a:t>
            </a:r>
            <a:r>
              <a:rPr lang="en-US" altLang="en-US" b="1" dirty="0">
                <a:cs typeface="Tahoma" panose="020B0604030504040204" pitchFamily="34" charset="0"/>
              </a:rPr>
              <a:t>: </a:t>
            </a:r>
            <a:r>
              <a:rPr lang="en-US" altLang="en-US" dirty="0">
                <a:cs typeface="Tahoma" panose="020B0604030504040204" pitchFamily="34" charset="0"/>
              </a:rPr>
              <a:t>If a student is only approved for </a:t>
            </a:r>
            <a:r>
              <a:rPr lang="en-US" altLang="en-US" dirty="0" smtClean="0">
                <a:cs typeface="Tahoma" panose="020B0604030504040204" pitchFamily="34" charset="0"/>
              </a:rPr>
              <a:t>part-time </a:t>
            </a:r>
            <a:r>
              <a:rPr lang="en-US" altLang="en-US" dirty="0">
                <a:cs typeface="Tahoma" panose="020B0604030504040204" pitchFamily="34" charset="0"/>
              </a:rPr>
              <a:t>CPT employment, and works over 20 hours per week this may affect their F-1 status or change of status petition in the future </a:t>
            </a:r>
            <a:endParaRPr lang="en-US" altLang="en-US" dirty="0" smtClean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endParaRPr lang="en-US" altLang="en-US" dirty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endParaRPr lang="en-US" altLang="en-US" dirty="0" smtClean="0"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Tax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95000"/>
              <a:defRPr/>
            </a:pPr>
            <a:r>
              <a:rPr lang="en-US" sz="2400" dirty="0">
                <a:cs typeface="Tahoma" panose="020B0604030504040204" pitchFamily="34" charset="0"/>
              </a:rPr>
              <a:t>Every international student and their dependents are required to file their tax return if they were in the US during the previous calendar year. </a:t>
            </a:r>
            <a:endParaRPr lang="en-US" sz="2400" dirty="0" smtClean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SzPct val="95000"/>
              <a:defRPr/>
            </a:pPr>
            <a:endParaRPr lang="en-US" sz="2400" dirty="0" smtClean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SzPct val="95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cs typeface="Tahoma" panose="020B0604030504040204" pitchFamily="34" charset="0"/>
              </a:rPr>
              <a:t>You </a:t>
            </a:r>
            <a:r>
              <a:rPr lang="en-US" b="1" dirty="0">
                <a:cs typeface="Tahoma" panose="020B0604030504040204" pitchFamily="34" charset="0"/>
              </a:rPr>
              <a:t>might get a refund</a:t>
            </a:r>
            <a:r>
              <a:rPr lang="en-US" dirty="0">
                <a:cs typeface="Tahoma" panose="020B0604030504040204" pitchFamily="34" charset="0"/>
              </a:rPr>
              <a:t> - Some international students will qualify for a refund due to tax treaties and a lack of serious income if they’ve earned income in the </a:t>
            </a:r>
            <a:r>
              <a:rPr lang="en-US" dirty="0" smtClean="0">
                <a:cs typeface="Tahoma" panose="020B0604030504040204" pitchFamily="34" charset="0"/>
              </a:rPr>
              <a:t>US. </a:t>
            </a:r>
          </a:p>
          <a:p>
            <a:pPr marL="342900" indent="-342900">
              <a:lnSpc>
                <a:spcPct val="80000"/>
              </a:lnSpc>
              <a:buSzPct val="95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cs typeface="Tahoma" panose="020B0604030504040204" pitchFamily="34" charset="0"/>
              </a:rPr>
              <a:t>Y</a:t>
            </a:r>
            <a:r>
              <a:rPr lang="en-US" b="1" dirty="0" smtClean="0">
                <a:cs typeface="Tahoma" panose="020B0604030504040204" pitchFamily="34" charset="0"/>
              </a:rPr>
              <a:t>ou </a:t>
            </a:r>
            <a:r>
              <a:rPr lang="en-US" b="1" dirty="0">
                <a:cs typeface="Tahoma" panose="020B0604030504040204" pitchFamily="34" charset="0"/>
              </a:rPr>
              <a:t>fulfill your visa obligations</a:t>
            </a:r>
            <a:r>
              <a:rPr lang="en-US" dirty="0">
                <a:cs typeface="Tahoma" panose="020B0604030504040204" pitchFamily="34" charset="0"/>
              </a:rPr>
              <a:t> - All international students must file at least Form 8843 in order to remain legal under F visa, even if you didn’t earn any money in the US</a:t>
            </a:r>
            <a:r>
              <a:rPr lang="en-US" dirty="0" smtClean="0">
                <a:cs typeface="Tahoma" panose="020B0604030504040204" pitchFamily="34" charset="0"/>
              </a:rPr>
              <a:t>.</a:t>
            </a:r>
          </a:p>
          <a:p>
            <a:pPr marL="457200" lvl="1" indent="0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endParaRPr lang="en-US" dirty="0" smtClean="0">
              <a:cs typeface="Tahoma" panose="020B0604030504040204" pitchFamily="34" charset="0"/>
            </a:endParaRPr>
          </a:p>
          <a:p>
            <a:r>
              <a:rPr lang="en-US" altLang="en-US" sz="1400" dirty="0"/>
              <a:t>Source</a:t>
            </a:r>
            <a:r>
              <a:rPr lang="en-US" altLang="en-US" sz="1400" dirty="0" smtClean="0"/>
              <a:t>: https</a:t>
            </a:r>
            <a:r>
              <a:rPr lang="en-US" altLang="en-US" sz="1400" dirty="0"/>
              <a:t>://www.internationalstudent.com/tax</a:t>
            </a:r>
            <a:r>
              <a:rPr lang="en-US" altLang="en-US" sz="1400" dirty="0" smtClean="0"/>
              <a:t>/</a:t>
            </a:r>
          </a:p>
          <a:p>
            <a:endParaRPr lang="en-US" altLang="en-US" dirty="0"/>
          </a:p>
          <a:p>
            <a:pPr marL="730250" lvl="1" indent="-273050">
              <a:lnSpc>
                <a:spcPct val="8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dirty="0"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Life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to know you!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Home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 Michigan?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your plans after completing your MBA degree?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 is essential and required for Cleary University students.</a:t>
            </a:r>
          </a:p>
          <a:p>
            <a:endParaRPr lang="en-US" dirty="0"/>
          </a:p>
          <a:p>
            <a:r>
              <a:rPr lang="en-US" dirty="0"/>
              <a:t>Healthcare can be very </a:t>
            </a:r>
            <a:r>
              <a:rPr lang="en-US" dirty="0" smtClean="0"/>
              <a:t>expensive but </a:t>
            </a:r>
            <a:r>
              <a:rPr lang="en-US" dirty="0"/>
              <a:t>life </a:t>
            </a:r>
            <a:r>
              <a:rPr lang="en-US" dirty="0" smtClean="0"/>
              <a:t>saving! </a:t>
            </a:r>
          </a:p>
          <a:p>
            <a:r>
              <a:rPr lang="en-US" dirty="0" smtClean="0"/>
              <a:t>Health Insurance will help save money in </a:t>
            </a:r>
            <a:r>
              <a:rPr lang="en-US" dirty="0"/>
              <a:t>the </a:t>
            </a:r>
            <a:r>
              <a:rPr lang="en-US" dirty="0" smtClean="0"/>
              <a:t>long-term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several health insurance companies that service international </a:t>
            </a:r>
            <a:r>
              <a:rPr lang="en-US" dirty="0" smtClean="0"/>
              <a:t>students: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International Student Insurance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iNext Health Insurance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30287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Ann Arbor vs Ypsilanti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Houses vs Apartments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Own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Rent- roommates</a:t>
            </a:r>
            <a:r>
              <a:rPr lang="en-US" sz="2400" dirty="0"/>
              <a:t>, classmates, </a:t>
            </a:r>
            <a:r>
              <a:rPr lang="en-US" sz="2400" dirty="0" smtClean="0"/>
              <a:t>friends or </a:t>
            </a:r>
            <a:r>
              <a:rPr lang="en-US" sz="2400" dirty="0"/>
              <a:t>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to avoid Craigslist, if possible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Transport – The </a:t>
            </a:r>
            <a:r>
              <a:rPr lang="en-US" dirty="0" smtClean="0"/>
              <a:t>Ride/ Magic Blue Bus</a:t>
            </a:r>
            <a:endParaRPr lang="en-US" dirty="0"/>
          </a:p>
          <a:p>
            <a:r>
              <a:rPr lang="en-US" dirty="0"/>
              <a:t>Private Transport –</a:t>
            </a:r>
          </a:p>
          <a:p>
            <a:pPr lvl="1"/>
            <a:r>
              <a:rPr lang="en-US" dirty="0"/>
              <a:t>MI driver’s license, insurance, registration - required</a:t>
            </a:r>
          </a:p>
          <a:p>
            <a:pPr lvl="1"/>
            <a:r>
              <a:rPr lang="en-US" dirty="0"/>
              <a:t>Renting – Hertz, Budget, Enterprise, Penske</a:t>
            </a:r>
          </a:p>
          <a:p>
            <a:pPr lvl="1"/>
            <a:r>
              <a:rPr lang="en-US" dirty="0"/>
              <a:t>Borrowing from family/friend – check on their insurance coverage</a:t>
            </a:r>
          </a:p>
          <a:p>
            <a:pPr lvl="1"/>
            <a:r>
              <a:rPr lang="en-US" dirty="0"/>
              <a:t>Leasing</a:t>
            </a:r>
          </a:p>
          <a:p>
            <a:pPr lvl="1"/>
            <a:r>
              <a:rPr lang="en-US" dirty="0"/>
              <a:t>Purchasing </a:t>
            </a:r>
          </a:p>
          <a:p>
            <a:pPr lvl="2"/>
            <a:r>
              <a:rPr lang="en-US" dirty="0"/>
              <a:t>Retail price, delivery fee, taxes, title and registration</a:t>
            </a:r>
          </a:p>
          <a:p>
            <a:pPr lvl="2"/>
            <a:r>
              <a:rPr lang="en-US" dirty="0"/>
              <a:t>Car dealership; new or used, Private seller, Auction, Person you know, Car Repair Shop </a:t>
            </a:r>
          </a:p>
          <a:p>
            <a:pPr lvl="1"/>
            <a:r>
              <a:rPr lang="en-US" dirty="0"/>
              <a:t>Purchase costs, upkeep (tires, oil change, etc), gas, yearly costs (registration and insurance)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Verizon</a:t>
            </a:r>
          </a:p>
          <a:p>
            <a:pPr lvl="1"/>
            <a:r>
              <a:rPr lang="en-US" dirty="0"/>
              <a:t>T-Mobile</a:t>
            </a:r>
          </a:p>
          <a:p>
            <a:pPr lvl="1"/>
            <a:r>
              <a:rPr lang="en-US" dirty="0"/>
              <a:t>AT&amp;T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Boost Mobile</a:t>
            </a:r>
          </a:p>
          <a:p>
            <a:pPr lvl="1"/>
            <a:r>
              <a:rPr lang="en-US" dirty="0" smtClean="0"/>
              <a:t>Cricket</a:t>
            </a:r>
            <a:endParaRPr lang="en-US" dirty="0"/>
          </a:p>
          <a:p>
            <a:r>
              <a:rPr lang="en-US" b="1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Banks: for-profit enterprises</a:t>
            </a:r>
            <a:endParaRPr lang="en-US" dirty="0"/>
          </a:p>
          <a:p>
            <a:pPr lvl="1"/>
            <a:r>
              <a:rPr lang="en-US" dirty="0"/>
              <a:t>PNC</a:t>
            </a:r>
          </a:p>
          <a:p>
            <a:pPr lvl="1"/>
            <a:r>
              <a:rPr lang="en-US" dirty="0"/>
              <a:t>Comerica</a:t>
            </a:r>
          </a:p>
          <a:p>
            <a:pPr lvl="1"/>
            <a:r>
              <a:rPr lang="en-US" dirty="0"/>
              <a:t>Bank of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Chase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Credit Unions: non-profit</a:t>
            </a:r>
            <a:endParaRPr lang="en-US" dirty="0"/>
          </a:p>
          <a:p>
            <a:pPr lvl="1"/>
            <a:r>
              <a:rPr lang="en-US" dirty="0"/>
              <a:t>University of Michigan Credit Union</a:t>
            </a:r>
          </a:p>
          <a:p>
            <a:pPr lvl="1"/>
            <a:r>
              <a:rPr lang="en-US" dirty="0"/>
              <a:t>DFCU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Access </a:t>
            </a:r>
            <a:r>
              <a:rPr lang="en-US" dirty="0" smtClean="0"/>
              <a:t>Canvas: Canvas </a:t>
            </a:r>
            <a:r>
              <a:rPr lang="en-US" dirty="0"/>
              <a:t>is Cleary’s online learning management system and all of your coursework will be completed using it: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https://cleary.instructure.com/login/canvas</a:t>
            </a:r>
            <a:r>
              <a:rPr lang="en-US" dirty="0"/>
              <a:t> </a:t>
            </a:r>
            <a:endParaRPr lang="en-US" dirty="0" smtClean="0"/>
          </a:p>
          <a:p>
            <a:pPr fontAlgn="base"/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Username:</a:t>
            </a:r>
            <a:r>
              <a:rPr lang="en-US" dirty="0"/>
              <a:t>  first initial + up to the first 10 letters of your last name + last three digits of your student ID number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Password: </a:t>
            </a:r>
            <a:r>
              <a:rPr lang="en-US" dirty="0"/>
              <a:t>cleary + two digit birth month + two digit birth day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Cleary Student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Access email </a:t>
            </a:r>
            <a:r>
              <a:rPr lang="en-US" dirty="0">
                <a:hlinkClick r:id="rId2"/>
              </a:rPr>
              <a:t>https://mail.google.com</a:t>
            </a:r>
            <a:r>
              <a:rPr lang="en-US" dirty="0"/>
              <a:t>. </a:t>
            </a:r>
          </a:p>
          <a:p>
            <a:pPr fontAlgn="base"/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Username: </a:t>
            </a:r>
            <a:r>
              <a:rPr lang="en-US" dirty="0"/>
              <a:t>first initial + up to first 10 letters of your last name </a:t>
            </a:r>
            <a:br>
              <a:rPr lang="en-US" dirty="0"/>
            </a:br>
            <a:r>
              <a:rPr lang="en-US" dirty="0"/>
              <a:t>+ last three digits of your student ID number </a:t>
            </a:r>
            <a:r>
              <a:rPr lang="en-US" dirty="0">
                <a:hlinkClick r:id="rId3"/>
              </a:rPr>
              <a:t>+@my.cleary.edu</a:t>
            </a: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Password: </a:t>
            </a:r>
            <a:r>
              <a:rPr lang="en-US" dirty="0"/>
              <a:t>cleary + two digit birth month + two digit birth day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42805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Access the Student Portal: </a:t>
            </a:r>
            <a:r>
              <a:rPr lang="en-US" dirty="0">
                <a:hlinkClick r:id="rId2"/>
              </a:rPr>
              <a:t>https://students.cleary.edu</a:t>
            </a:r>
            <a:endParaRPr lang="en-US" dirty="0"/>
          </a:p>
          <a:p>
            <a:pPr fontAlgn="base"/>
            <a:endParaRPr lang="en-US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Username:</a:t>
            </a:r>
            <a:r>
              <a:rPr lang="en-US" dirty="0"/>
              <a:t>  first initial + up to the first 10 letters of your last name + last three digits of your student ID number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Password: </a:t>
            </a:r>
            <a:r>
              <a:rPr lang="en-US" dirty="0"/>
              <a:t>cleary + two digit birth month + two digit birth day</a:t>
            </a:r>
          </a:p>
          <a:p>
            <a:pPr fontAlgn="base"/>
            <a:endParaRPr lang="en-US" dirty="0"/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Student Schedule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Financial Aid Statement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Tuition Statement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Grades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Edit Student Profile &amp; Passwords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Registration</a:t>
            </a:r>
          </a:p>
          <a:p>
            <a:pPr lvl="2" indent="0">
              <a:buNone/>
            </a:pPr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2368" y="1543987"/>
            <a:ext cx="7764522" cy="416179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MBS Direct</a:t>
            </a:r>
          </a:p>
          <a:p>
            <a:pPr lvl="2" indent="0">
              <a:buNone/>
            </a:pPr>
            <a:r>
              <a:rPr lang="en-US" dirty="0">
                <a:hlinkClick r:id="rId2"/>
              </a:rPr>
              <a:t>http://bookstore.mbsdirect.net/cleary.htm</a:t>
            </a:r>
            <a:endParaRPr lang="en-US" dirty="0"/>
          </a:p>
          <a:p>
            <a:endParaRPr lang="en-US" dirty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Bookstore Contact </a:t>
            </a:r>
            <a:r>
              <a:rPr lang="en-US" sz="2400" b="1" dirty="0">
                <a:solidFill>
                  <a:schemeClr val="accent1"/>
                </a:solidFill>
              </a:rPr>
              <a:t>Information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Phone: </a:t>
            </a:r>
            <a:r>
              <a:rPr lang="en-US" sz="2400" dirty="0" smtClean="0"/>
              <a:t>517.338.3043</a:t>
            </a:r>
            <a:endParaRPr lang="en-US" sz="2400" dirty="0"/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Email: </a:t>
            </a:r>
            <a:r>
              <a:rPr lang="en-US" sz="2400" dirty="0" smtClean="0"/>
              <a:t>bookstore@cleary.edu</a:t>
            </a:r>
            <a:endParaRPr lang="en-US" sz="2400" dirty="0"/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Website: </a:t>
            </a:r>
            <a:r>
              <a:rPr lang="en-US" sz="2400" dirty="0"/>
              <a:t>http://www.cleary.edu/bookstore</a:t>
            </a:r>
            <a:r>
              <a:rPr lang="en-US" sz="2400" dirty="0" smtClean="0"/>
              <a:t>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6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F-1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Prepare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Access to Classes</a:t>
            </a:r>
            <a:r>
              <a:rPr lang="en-US" dirty="0"/>
              <a:t> – </a:t>
            </a:r>
            <a:r>
              <a:rPr lang="en-US" b="1" dirty="0"/>
              <a:t>One week prior to starting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Instructor contact information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Review course syllabus: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Course learning outcomes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Textbook(s)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Course structure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Course grading criteria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Review first week’s assignments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Know deadlines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Ask instructors clarifying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84" y="970091"/>
            <a:ext cx="3468333" cy="2331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368" y="1390700"/>
            <a:ext cx="35787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On-ground class meets every other weekend- </a:t>
            </a:r>
            <a:r>
              <a:rPr lang="en-US" sz="2400" b="1" dirty="0"/>
              <a:t>Saturday/Sunday from 9:00am-4:00pm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2368" y="3734317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Fall </a:t>
            </a:r>
            <a:r>
              <a:rPr lang="en-US" sz="2400" b="1" dirty="0">
                <a:latin typeface="+mj-lt"/>
                <a:ea typeface="+mj-ea"/>
                <a:cs typeface="+mj-cs"/>
              </a:rPr>
              <a:t>2018 Semester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Session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8/27</a:t>
            </a:r>
            <a:r>
              <a:rPr lang="en-US" sz="2400" dirty="0" smtClean="0"/>
              <a:t>18 </a:t>
            </a:r>
            <a:r>
              <a:rPr lang="en-US" sz="2400" dirty="0"/>
              <a:t>to </a:t>
            </a:r>
            <a:r>
              <a:rPr lang="en-US" sz="2400" dirty="0" smtClean="0"/>
              <a:t>10/1618</a:t>
            </a:r>
            <a:endParaRPr lang="en-US" sz="2400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Session B</a:t>
            </a:r>
          </a:p>
          <a:p>
            <a:pPr algn="ctr"/>
            <a:r>
              <a:rPr lang="en-US" sz="2400" dirty="0" smtClean="0"/>
              <a:t>10/24/18 </a:t>
            </a:r>
            <a:r>
              <a:rPr lang="en-US" sz="2400" dirty="0"/>
              <a:t>to </a:t>
            </a:r>
            <a:r>
              <a:rPr lang="en-US" sz="2400" dirty="0" smtClean="0"/>
              <a:t>12/16/18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99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APA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APA format </a:t>
            </a:r>
            <a:r>
              <a:rPr lang="en-US" dirty="0"/>
              <a:t>is the official style of the American Psychological Association (APA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Standardized style </a:t>
            </a:r>
            <a:r>
              <a:rPr lang="en-US" dirty="0"/>
              <a:t>of </a:t>
            </a:r>
            <a:r>
              <a:rPr lang="en-US" dirty="0" smtClean="0"/>
              <a:t>writing, used </a:t>
            </a:r>
            <a:r>
              <a:rPr lang="en-US" dirty="0"/>
              <a:t>to cite sources in psychology, education, and the social sciences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APA Tutorials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Cleary APA Campus Resources- Rebecca </a:t>
            </a:r>
            <a:r>
              <a:rPr lang="en-US" dirty="0" err="1" smtClean="0"/>
              <a:t>Karlis</a:t>
            </a:r>
            <a:r>
              <a:rPr lang="en-US" dirty="0" smtClean="0"/>
              <a:t> rkarlis@cleary.edu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Cleary </a:t>
            </a:r>
            <a:r>
              <a:rPr lang="en-US" dirty="0"/>
              <a:t>Style Manual</a:t>
            </a:r>
            <a:endParaRPr lang="en-US" dirty="0">
              <a:hlinkClick r:id="rId2"/>
            </a:endParaRP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www.apastyle.org</a:t>
            </a:r>
            <a:endParaRPr lang="en-US" dirty="0"/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Purdue OWL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579418"/>
            <a:ext cx="7764522" cy="4126361"/>
          </a:xfrm>
        </p:spPr>
        <p:txBody>
          <a:bodyPr>
            <a:normAutofit/>
          </a:bodyPr>
          <a:lstStyle/>
          <a:p>
            <a:r>
              <a:rPr lang="en-US" dirty="0" smtClean="0"/>
              <a:t>If you fall behind in a course: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an academic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 Success Center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Seek out other resources: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 </a:t>
            </a:r>
            <a:r>
              <a:rPr lang="en-US" dirty="0"/>
              <a:t>free </a:t>
            </a:r>
            <a:r>
              <a:rPr lang="en-US" dirty="0" smtClean="0"/>
              <a:t>seminars</a:t>
            </a:r>
            <a:endParaRPr lang="en-US" dirty="0"/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/>
              <a:t>Skills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Test Taking Skills and Anxiety </a:t>
            </a:r>
            <a:r>
              <a:rPr lang="en-US" dirty="0" smtClean="0"/>
              <a:t>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friends with classmates and </a:t>
            </a:r>
            <a:r>
              <a:rPr lang="en-US" dirty="0"/>
              <a:t>study </a:t>
            </a:r>
            <a:r>
              <a:rPr lang="en-US" dirty="0" smtClean="0"/>
              <a:t>together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47" y="1510920"/>
            <a:ext cx="2895851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Academic Advising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Career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Librarian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Counseling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Spiritual Life Director</a:t>
            </a:r>
          </a:p>
        </p:txBody>
      </p:sp>
    </p:spTree>
    <p:extLst>
      <p:ext uri="{BB962C8B-B14F-4D97-AF65-F5344CB8AC3E}">
        <p14:creationId xmlns:p14="http://schemas.microsoft.com/office/powerpoint/2010/main" val="18627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0208" y="6228835"/>
            <a:ext cx="7764522" cy="897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2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 Questions?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A002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6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40237"/>
            <a:ext cx="7764522" cy="762304"/>
          </a:xfrm>
        </p:spPr>
        <p:txBody>
          <a:bodyPr/>
          <a:lstStyle/>
          <a:p>
            <a:r>
              <a:rPr lang="en-US" dirty="0" smtClean="0"/>
              <a:t>Answer the following to get some Cleary University Swag…..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8" y="894835"/>
            <a:ext cx="7764522" cy="637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51" y="614438"/>
            <a:ext cx="6778831" cy="132859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200" dirty="0" smtClean="0">
                <a:solidFill>
                  <a:schemeClr val="accent1"/>
                </a:solidFill>
              </a:rPr>
              <a:t>I only need to keep my most current copy of my I-20 in my records.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1888" y="2826442"/>
            <a:ext cx="46313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False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you should keep 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All copie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 of your I-20. </a:t>
            </a:r>
          </a:p>
          <a:p>
            <a:pPr algn="ctr"/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14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If  I am not doing well in a class, I should drop the course so my GPA  does not suffer….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4129" y="2593594"/>
            <a:ext cx="800099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False, 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 maintain your 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Status as an F-1 student 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must  be considered full time , unless you have been authorized for a reduced course load( RCL)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8" y="446427"/>
            <a:ext cx="7764522" cy="897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I have a question regarding staying in status, I should ask my friend who is also an international student?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3761" y="2967335"/>
            <a:ext cx="69365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False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You  should always 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ask your PDSO or DSO to get correct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information, every situation is different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28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 F-1 Visa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It is </a:t>
            </a:r>
            <a:r>
              <a:rPr lang="en-US" altLang="en-US" b="1" dirty="0">
                <a:cs typeface="Tahoma" panose="020B0604030504040204" pitchFamily="34" charset="0"/>
              </a:rPr>
              <a:t>your responsibility </a:t>
            </a:r>
            <a:r>
              <a:rPr lang="en-US" altLang="en-US" dirty="0">
                <a:cs typeface="Tahoma" panose="020B0604030504040204" pitchFamily="34" charset="0"/>
              </a:rPr>
              <a:t>to become familiar with the requirements and follow the regulations of your F-1 Visa.</a:t>
            </a:r>
          </a:p>
          <a:p>
            <a:pPr>
              <a:lnSpc>
                <a:spcPct val="80000"/>
              </a:lnSpc>
              <a:defRPr/>
            </a:pPr>
            <a:endParaRPr lang="en-US" altLang="en-US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anose="020B0604030504040204" pitchFamily="34" charset="0"/>
                <a:hlinkClick r:id="rId2"/>
              </a:rPr>
              <a:t>https://www.ice.gov/sevis/students</a:t>
            </a:r>
            <a:endParaRPr lang="en-US" altLang="en-US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anose="020B0604030504040204" pitchFamily="34" charset="0"/>
                <a:hlinkClick r:id="rId3"/>
              </a:rPr>
              <a:t>https://studyinthestates.dhs.gov/maintaining-status</a:t>
            </a:r>
            <a:r>
              <a:rPr lang="en-US" altLang="en-US" dirty="0"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Do </a:t>
            </a:r>
            <a:r>
              <a:rPr lang="en-US" altLang="en-US" b="1" dirty="0">
                <a:cs typeface="Tahoma" panose="020B0604030504040204" pitchFamily="34" charset="0"/>
              </a:rPr>
              <a:t>NOT </a:t>
            </a:r>
            <a:r>
              <a:rPr lang="en-US" altLang="en-US" dirty="0">
                <a:cs typeface="Tahoma" panose="020B0604030504040204" pitchFamily="34" charset="0"/>
              </a:rPr>
              <a:t>rely on information from other international students, as each situation is unique to the student. </a:t>
            </a:r>
          </a:p>
          <a:p>
            <a:pPr>
              <a:lnSpc>
                <a:spcPct val="80000"/>
              </a:lnSpc>
              <a:defRPr/>
            </a:pPr>
            <a:endParaRPr lang="en-US" altLang="en-US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If you have questions, contact </a:t>
            </a:r>
            <a:r>
              <a:rPr lang="en-US" altLang="en-US" dirty="0" smtClean="0">
                <a:cs typeface="Tahoma" panose="020B0604030504040204" pitchFamily="34" charset="0"/>
              </a:rPr>
              <a:t>one </a:t>
            </a:r>
            <a:r>
              <a:rPr lang="en-US" altLang="en-US" dirty="0">
                <a:cs typeface="Tahoma" panose="020B0604030504040204" pitchFamily="34" charset="0"/>
              </a:rPr>
              <a:t>of the DSOs at Cleary University.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76" y="425868"/>
            <a:ext cx="7764522" cy="1408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I need more time to complete my degree program I will need to contact my DSO/PDSO at least three months prior  to the end date listed on my I-20…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8570" y="2967335"/>
            <a:ext cx="164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True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69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8" y="894835"/>
            <a:ext cx="7764522" cy="1180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need to contact a DSO/ PDSO at least two weeks prior to  </a:t>
            </a:r>
            <a:r>
              <a:rPr lang="en-US" u="sng" dirty="0" smtClean="0"/>
              <a:t>purchasing tickets</a:t>
            </a:r>
            <a:r>
              <a:rPr lang="en-US" dirty="0" smtClean="0"/>
              <a:t> and or </a:t>
            </a:r>
            <a:r>
              <a:rPr lang="en-US" dirty="0" smtClean="0"/>
              <a:t>leaving the USA for a trip/ vacation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8570" y="2967335"/>
            <a:ext cx="1646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True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ok If I work as a check out/ cashier at Walmart while I am studying </a:t>
            </a:r>
            <a:r>
              <a:rPr lang="en-US" dirty="0"/>
              <a:t> </a:t>
            </a:r>
            <a:r>
              <a:rPr lang="en-US" dirty="0" smtClean="0"/>
              <a:t>on my F-1 visa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70847"/>
            <a:ext cx="86136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False, you must check with P/DSO 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 see if employment is directly related to degree</a:t>
            </a:r>
            <a:endParaRPr lang="en-US" sz="28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07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Time </a:t>
            </a:r>
            <a:r>
              <a:rPr lang="en-US" dirty="0"/>
              <a:t>Course Load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6973050" cy="39131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Enroll and maintain </a:t>
            </a:r>
            <a:r>
              <a:rPr lang="en-US" sz="2800" dirty="0"/>
              <a:t>six (</a:t>
            </a:r>
            <a:r>
              <a:rPr lang="en-US" sz="2800" b="1" dirty="0"/>
              <a:t>6</a:t>
            </a:r>
            <a:r>
              <a:rPr lang="en-US" sz="2800" dirty="0"/>
              <a:t>) academic credits </a:t>
            </a:r>
            <a:r>
              <a:rPr lang="en-US" sz="2800" dirty="0" smtClean="0"/>
              <a:t>each semester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</a:t>
            </a:r>
            <a:r>
              <a:rPr lang="en-US" sz="2800" b="1" dirty="0"/>
              <a:t>NOT</a:t>
            </a:r>
            <a:r>
              <a:rPr lang="en-US" sz="2800" dirty="0"/>
              <a:t> Drop </a:t>
            </a:r>
            <a:r>
              <a:rPr lang="en-US" sz="2800" dirty="0" smtClean="0"/>
              <a:t>or Withdraw from a course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Attend </a:t>
            </a:r>
            <a:r>
              <a:rPr lang="en-US" sz="2800" b="1" dirty="0"/>
              <a:t>ALL</a:t>
            </a:r>
            <a:r>
              <a:rPr lang="en-US" sz="2800" dirty="0"/>
              <a:t> </a:t>
            </a:r>
            <a:r>
              <a:rPr lang="en-US" sz="2800" dirty="0" smtClean="0"/>
              <a:t>scheduled classes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fail courses, if possible</a:t>
            </a:r>
          </a:p>
        </p:txBody>
      </p:sp>
    </p:spTree>
    <p:extLst>
      <p:ext uri="{BB962C8B-B14F-4D97-AF65-F5344CB8AC3E}">
        <p14:creationId xmlns:p14="http://schemas.microsoft.com/office/powerpoint/2010/main" val="3861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90254"/>
            <a:ext cx="7764522" cy="4209488"/>
          </a:xfrm>
        </p:spPr>
        <p:txBody>
          <a:bodyPr>
            <a:normAutofit fontScale="85000" lnSpcReduction="10000"/>
          </a:bodyPr>
          <a:lstStyle/>
          <a:p>
            <a:pPr lvl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F-1 students are expected to attend </a:t>
            </a:r>
            <a:r>
              <a:rPr lang="en-US" sz="2400" b="1" dirty="0"/>
              <a:t>ALL </a:t>
            </a:r>
            <a:r>
              <a:rPr lang="en-US" sz="2400" dirty="0" smtClean="0"/>
              <a:t>scheduled on-ground classes </a:t>
            </a:r>
            <a:r>
              <a:rPr lang="en-US" sz="2400" dirty="0"/>
              <a:t>and successfully </a:t>
            </a:r>
            <a:r>
              <a:rPr lang="en-US" sz="2400" dirty="0" smtClean="0"/>
              <a:t>complete/pass </a:t>
            </a:r>
            <a:r>
              <a:rPr lang="en-US" sz="2400" b="1" dirty="0" smtClean="0"/>
              <a:t>ALL</a:t>
            </a:r>
            <a:r>
              <a:rPr lang="en-US" sz="2400" dirty="0" smtClean="0"/>
              <a:t> courses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F-1 MBA students are required to </a:t>
            </a:r>
            <a:r>
              <a:rPr lang="en-US" sz="2400" b="1" dirty="0" smtClean="0"/>
              <a:t>physically</a:t>
            </a:r>
            <a:r>
              <a:rPr lang="en-US" sz="2400" dirty="0" smtClean="0"/>
              <a:t> attend on-ground courses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Attendance/participation is recorded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a student fails a course </a:t>
            </a:r>
            <a:r>
              <a:rPr lang="en-US" sz="2400" b="1" dirty="0" smtClean="0"/>
              <a:t>or</a:t>
            </a:r>
            <a:r>
              <a:rPr lang="en-US" sz="2400" dirty="0" smtClean="0"/>
              <a:t> deviates from the MBA cohort sequence, they </a:t>
            </a:r>
            <a:r>
              <a:rPr lang="en-US" sz="2400" b="1" i="1" dirty="0" smtClean="0"/>
              <a:t>may </a:t>
            </a:r>
            <a:r>
              <a:rPr lang="en-US" sz="2400" dirty="0" smtClean="0"/>
              <a:t>be permitted to take one three (3) credit online course- </a:t>
            </a:r>
            <a:r>
              <a:rPr lang="en-US" sz="2400" dirty="0"/>
              <a:t>depending on cohort scheduling and Academic Advisor </a:t>
            </a:r>
            <a:r>
              <a:rPr lang="en-US" sz="2400" dirty="0" smtClean="0"/>
              <a:t>recommendation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void </a:t>
            </a:r>
            <a:r>
              <a:rPr lang="en-US" sz="2400" dirty="0"/>
              <a:t>“W” grades as they may result in </a:t>
            </a:r>
            <a:r>
              <a:rPr lang="en-US" sz="2400" dirty="0" smtClean="0"/>
              <a:t>F-1 status termination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and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14912"/>
            <a:ext cx="7764522" cy="19757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Academic Advisors will register F-1 students for </a:t>
            </a:r>
            <a:r>
              <a:rPr lang="en-US" dirty="0"/>
              <a:t>six (6) academic </a:t>
            </a:r>
            <a:r>
              <a:rPr lang="en-US" dirty="0" smtClean="0"/>
              <a:t>credits each semester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Maintain F-1 status and adhere to registration </a:t>
            </a:r>
            <a:r>
              <a:rPr lang="en-US" dirty="0"/>
              <a:t>dates and deadlines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Register </a:t>
            </a:r>
            <a:r>
              <a:rPr lang="en-US" dirty="0"/>
              <a:t>and pay </a:t>
            </a:r>
            <a:r>
              <a:rPr lang="en-US" b="1" dirty="0" smtClean="0"/>
              <a:t>early</a:t>
            </a:r>
            <a:r>
              <a:rPr lang="en-US" dirty="0" smtClean="0"/>
              <a:t> to avoid a late fee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Pay in full </a:t>
            </a:r>
            <a:r>
              <a:rPr lang="en-US" b="1" dirty="0" smtClean="0"/>
              <a:t>or </a:t>
            </a:r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a </a:t>
            </a:r>
            <a:r>
              <a:rPr lang="en-US" dirty="0"/>
              <a:t>payment </a:t>
            </a:r>
            <a:r>
              <a:rPr lang="en-US" dirty="0" smtClean="0"/>
              <a:t>plan with the Business Office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2368" y="3948554"/>
            <a:ext cx="7764522" cy="2214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/>
                </a:solidFill>
              </a:rPr>
              <a:t>Business Office Contact Information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Phone: </a:t>
            </a:r>
            <a:r>
              <a:rPr lang="en-US" dirty="0" smtClean="0"/>
              <a:t>517.338.3320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Email: </a:t>
            </a:r>
            <a:r>
              <a:rPr lang="en-US" dirty="0" smtClean="0"/>
              <a:t>businessoffice@cleary.edu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Website: </a:t>
            </a:r>
            <a:r>
              <a:rPr lang="en-US" dirty="0" smtClean="0"/>
              <a:t>http://www.cleary.edu/tuition-payment/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6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EVERY Form I-20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2340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Form I-20 is an important document </a:t>
            </a:r>
            <a:r>
              <a:rPr lang="en-US" dirty="0" smtClean="0"/>
              <a:t>that </a:t>
            </a:r>
            <a:r>
              <a:rPr lang="en-US" dirty="0"/>
              <a:t>should </a:t>
            </a:r>
            <a:r>
              <a:rPr lang="en-US" dirty="0" smtClean="0"/>
              <a:t>be kept safe, F-1 students </a:t>
            </a:r>
            <a:r>
              <a:rPr lang="en-US" dirty="0"/>
              <a:t>need </a:t>
            </a:r>
            <a:r>
              <a:rPr lang="en-US" dirty="0" smtClean="0"/>
              <a:t>their Form I-20 for benefits: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Driver’s license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 Security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Post-OPT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of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Form I-20 is a federal document and given the potential for fraud- ‘soft’ copies (scanned) copies </a:t>
            </a:r>
            <a:r>
              <a:rPr lang="en-US" b="1" dirty="0" smtClean="0"/>
              <a:t>are not </a:t>
            </a:r>
            <a:r>
              <a:rPr lang="en-US" dirty="0" smtClean="0"/>
              <a:t>permitted </a:t>
            </a:r>
          </a:p>
          <a:p>
            <a:endParaRPr lang="en-US" dirty="0" smtClean="0"/>
          </a:p>
          <a:p>
            <a:r>
              <a:rPr lang="en-US" dirty="0" smtClean="0"/>
              <a:t>Source: https</a:t>
            </a:r>
            <a:r>
              <a:rPr lang="en-US" dirty="0"/>
              <a:t>://studyinthestates.dhs.gov/what-is-the-form-i-20</a:t>
            </a:r>
          </a:p>
        </p:txBody>
      </p:sp>
    </p:spTree>
    <p:extLst>
      <p:ext uri="{BB962C8B-B14F-4D97-AF65-F5344CB8AC3E}">
        <p14:creationId xmlns:p14="http://schemas.microsoft.com/office/powerpoint/2010/main" val="29314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eary">
      <a:dk1>
        <a:srgbClr val="141313"/>
      </a:dk1>
      <a:lt1>
        <a:sysClr val="window" lastClr="FFFFFF"/>
      </a:lt1>
      <a:dk2>
        <a:srgbClr val="001934"/>
      </a:dk2>
      <a:lt2>
        <a:srgbClr val="EEECE1"/>
      </a:lt2>
      <a:accent1>
        <a:srgbClr val="8A0028"/>
      </a:accent1>
      <a:accent2>
        <a:srgbClr val="001934"/>
      </a:accent2>
      <a:accent3>
        <a:srgbClr val="C0C1BF"/>
      </a:accent3>
      <a:accent4>
        <a:srgbClr val="FFFFFE"/>
      </a:accent4>
      <a:accent5>
        <a:srgbClr val="FFFFFE"/>
      </a:accent5>
      <a:accent6>
        <a:srgbClr val="FFFFFE"/>
      </a:accent6>
      <a:hlink>
        <a:srgbClr val="8A0028"/>
      </a:hlink>
      <a:folHlink>
        <a:srgbClr val="0019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leary">
      <a:dk1>
        <a:srgbClr val="141313"/>
      </a:dk1>
      <a:lt1>
        <a:sysClr val="window" lastClr="FFFFFF"/>
      </a:lt1>
      <a:dk2>
        <a:srgbClr val="001934"/>
      </a:dk2>
      <a:lt2>
        <a:srgbClr val="EEECE1"/>
      </a:lt2>
      <a:accent1>
        <a:srgbClr val="8A0028"/>
      </a:accent1>
      <a:accent2>
        <a:srgbClr val="001934"/>
      </a:accent2>
      <a:accent3>
        <a:srgbClr val="C0C1BF"/>
      </a:accent3>
      <a:accent4>
        <a:srgbClr val="FFFFFE"/>
      </a:accent4>
      <a:accent5>
        <a:srgbClr val="FFFFFE"/>
      </a:accent5>
      <a:accent6>
        <a:srgbClr val="FFFFFE"/>
      </a:accent6>
      <a:hlink>
        <a:srgbClr val="8A0028"/>
      </a:hlink>
      <a:folHlink>
        <a:srgbClr val="0019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1752</Words>
  <Application>Microsoft Office PowerPoint</Application>
  <PresentationFormat>On-screen Show (4:3)</PresentationFormat>
  <Paragraphs>299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Tahoma</vt:lpstr>
      <vt:lpstr>Wingdings 2</vt:lpstr>
      <vt:lpstr>Office Theme</vt:lpstr>
      <vt:lpstr>1_Office Theme</vt:lpstr>
      <vt:lpstr>International Student Orientation MBA Program</vt:lpstr>
      <vt:lpstr>WELCOME!</vt:lpstr>
      <vt:lpstr>Maintaining F-1 status</vt:lpstr>
      <vt:lpstr>Understanding Your F-1 Visa</vt:lpstr>
      <vt:lpstr>Full Time Course Load   </vt:lpstr>
      <vt:lpstr>Attendance</vt:lpstr>
      <vt:lpstr>Registration and Payment</vt:lpstr>
      <vt:lpstr>Form I-20</vt:lpstr>
      <vt:lpstr>Keep EVERY Form I-20</vt:lpstr>
      <vt:lpstr>Program End Date</vt:lpstr>
      <vt:lpstr>Before….</vt:lpstr>
      <vt:lpstr>Reporting Requirements</vt:lpstr>
      <vt:lpstr>Employment</vt:lpstr>
      <vt:lpstr>F-1 Students and Employment</vt:lpstr>
      <vt:lpstr>CPT Information</vt:lpstr>
      <vt:lpstr>CPT Information</vt:lpstr>
      <vt:lpstr>Part-time vs. Full time Employment</vt:lpstr>
      <vt:lpstr>Student Tax Return</vt:lpstr>
      <vt:lpstr>Adjusting to Life in the U.S.</vt:lpstr>
      <vt:lpstr>Health Insurance</vt:lpstr>
      <vt:lpstr>Housing</vt:lpstr>
      <vt:lpstr>Transportation</vt:lpstr>
      <vt:lpstr>Cell Phone Providers</vt:lpstr>
      <vt:lpstr>Financial Accounts</vt:lpstr>
      <vt:lpstr>Getting Started</vt:lpstr>
      <vt:lpstr>Canvas Access</vt:lpstr>
      <vt:lpstr>Cleary Student Email</vt:lpstr>
      <vt:lpstr>Student Portal</vt:lpstr>
      <vt:lpstr>Bookstore</vt:lpstr>
      <vt:lpstr>How to Prepare for class</vt:lpstr>
      <vt:lpstr>Important Dates</vt:lpstr>
      <vt:lpstr>What is APA style?</vt:lpstr>
      <vt:lpstr>Student Resources</vt:lpstr>
      <vt:lpstr>Academic Services</vt:lpstr>
      <vt:lpstr>PowerPoint Presentation</vt:lpstr>
      <vt:lpstr>True or False ?’s</vt:lpstr>
      <vt:lpstr>  </vt:lpstr>
      <vt:lpstr>If  I am not doing well in a class, I should drop the course so my GPA  does not suffer….</vt:lpstr>
      <vt:lpstr>When I have a question regarding staying in status, I should ask my friend who is also an international student?</vt:lpstr>
      <vt:lpstr>If I need more time to complete my degree program I will need to contact my DSO/PDSO at least three months prior  to the end date listed on my I-20…</vt:lpstr>
      <vt:lpstr>I need to contact a DSO/ PDSO at least two weeks prior to  purchasing tickets and or leaving the USA for a trip/ vacation</vt:lpstr>
      <vt:lpstr>It’s ok If I work as a check out/ cashier at Walmart while I am studying  on my F-1 visa</vt:lpstr>
    </vt:vector>
  </TitlesOfParts>
  <Company>PHIRE Branding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G</dc:creator>
  <cp:lastModifiedBy>Elizabeth Noel</cp:lastModifiedBy>
  <cp:revision>58</cp:revision>
  <cp:lastPrinted>2012-08-10T18:54:58Z</cp:lastPrinted>
  <dcterms:created xsi:type="dcterms:W3CDTF">2012-08-10T17:24:21Z</dcterms:created>
  <dcterms:modified xsi:type="dcterms:W3CDTF">2018-08-16T14:36:07Z</dcterms:modified>
</cp:coreProperties>
</file>