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42"/>
  </p:notesMasterIdLst>
  <p:sldIdLst>
    <p:sldId id="256" r:id="rId3"/>
    <p:sldId id="275" r:id="rId4"/>
    <p:sldId id="259" r:id="rId5"/>
    <p:sldId id="281" r:id="rId6"/>
    <p:sldId id="257" r:id="rId7"/>
    <p:sldId id="262" r:id="rId8"/>
    <p:sldId id="260" r:id="rId9"/>
    <p:sldId id="261" r:id="rId10"/>
    <p:sldId id="288" r:id="rId11"/>
    <p:sldId id="264" r:id="rId12"/>
    <p:sldId id="265" r:id="rId13"/>
    <p:sldId id="266" r:id="rId14"/>
    <p:sldId id="289" r:id="rId15"/>
    <p:sldId id="282" r:id="rId16"/>
    <p:sldId id="283" r:id="rId17"/>
    <p:sldId id="284" r:id="rId18"/>
    <p:sldId id="286" r:id="rId19"/>
    <p:sldId id="287" r:id="rId20"/>
    <p:sldId id="290" r:id="rId21"/>
    <p:sldId id="276" r:id="rId22"/>
    <p:sldId id="277" r:id="rId23"/>
    <p:sldId id="278" r:id="rId24"/>
    <p:sldId id="279" r:id="rId25"/>
    <p:sldId id="280" r:id="rId26"/>
    <p:sldId id="268" r:id="rId27"/>
    <p:sldId id="273" r:id="rId28"/>
    <p:sldId id="274" r:id="rId29"/>
    <p:sldId id="300" r:id="rId30"/>
    <p:sldId id="272" r:id="rId31"/>
    <p:sldId id="267" r:id="rId32"/>
    <p:sldId id="301" r:id="rId33"/>
    <p:sldId id="269" r:id="rId34"/>
    <p:sldId id="292" r:id="rId35"/>
    <p:sldId id="271" r:id="rId36"/>
    <p:sldId id="263" r:id="rId37"/>
    <p:sldId id="270" r:id="rId38"/>
    <p:sldId id="302" r:id="rId39"/>
    <p:sldId id="303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 snapToGrid="0" snapToObjects="1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2EA4-4839-451D-B8A5-3CB7264DCEE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6330C-1059-470D-9916-9EB9A22B55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1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6330C-1059-470D-9916-9EB9A22B55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2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Credit Union-</a:t>
            </a:r>
            <a:r>
              <a:rPr lang="en-US" baseline="0" dirty="0" smtClean="0"/>
              <a:t> </a:t>
            </a:r>
            <a:r>
              <a:rPr lang="en-US" dirty="0" smtClean="0"/>
              <a:t>Higher interest rates on deposits (earn</a:t>
            </a:r>
            <a:r>
              <a:rPr lang="en-US" baseline="0" dirty="0" smtClean="0"/>
              <a:t> a little $)</a:t>
            </a:r>
            <a:r>
              <a:rPr lang="en-US" dirty="0" smtClean="0"/>
              <a:t>,</a:t>
            </a:r>
            <a:r>
              <a:rPr lang="en-US" baseline="0" dirty="0" smtClean="0"/>
              <a:t> Lower Loan &amp; Credit Card Rates, lower fees, customer service focused. Minimum balance requirements- locations are limited coop credits or fees assessed. </a:t>
            </a:r>
          </a:p>
          <a:p>
            <a:r>
              <a:rPr lang="en-US" baseline="0" dirty="0" smtClean="0"/>
              <a:t>Banks- more locations, easier transactions (online or Mobile), higher fees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6330C-1059-470D-9916-9EB9A22B55B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0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2746" y="952567"/>
            <a:ext cx="7765454" cy="3617829"/>
          </a:xfrm>
        </p:spPr>
        <p:txBody>
          <a:bodyPr>
            <a:noAutofit/>
          </a:bodyPr>
          <a:lstStyle>
            <a:lvl1pPr>
              <a:defRPr sz="6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International MBA Orientation</a:t>
            </a:r>
            <a:br>
              <a:rPr lang="en-US" dirty="0" smtClean="0"/>
            </a:br>
            <a:r>
              <a:rPr lang="en-US" dirty="0" smtClean="0"/>
              <a:t>Summer 2018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746" y="4984137"/>
            <a:ext cx="5253320" cy="4618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746" y="5760301"/>
            <a:ext cx="1062992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7C3A3EDA-CBBD-D741-92F1-EAA638C4AA40}" type="datetimeFigureOut">
              <a:rPr lang="en-US" smtClean="0"/>
              <a:pPr/>
              <a:t>4/1/2019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24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3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60806"/>
            <a:ext cx="7772400" cy="1837780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4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0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2746" y="809084"/>
            <a:ext cx="7765454" cy="3779132"/>
          </a:xfrm>
        </p:spPr>
        <p:txBody>
          <a:bodyPr>
            <a:noAutofit/>
          </a:bodyPr>
          <a:lstStyle>
            <a:lvl1pPr>
              <a:defRPr sz="6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746" y="4793047"/>
            <a:ext cx="5253320" cy="65294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2746" y="5760301"/>
            <a:ext cx="1062992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accent3"/>
                </a:solidFill>
              </a:defRPr>
            </a:lvl1pPr>
          </a:lstStyle>
          <a:p>
            <a:fld id="{7C3A3EDA-CBBD-D741-92F1-EAA638C4AA40}" type="datetimeFigureOut">
              <a:rPr lang="en-US" smtClean="0"/>
              <a:pPr/>
              <a:t>4/1/2019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0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760806"/>
            <a:ext cx="7772400" cy="1837780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5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B1E-4C61-1545-A9C2-759C9882D3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8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368" y="894835"/>
            <a:ext cx="7764522" cy="897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68" y="1792637"/>
            <a:ext cx="7764522" cy="391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68" y="6081033"/>
            <a:ext cx="644637" cy="255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0B1E-4C61-1545-A9C2-759C9882D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6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066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368" y="894835"/>
            <a:ext cx="7764522" cy="897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368" y="1792637"/>
            <a:ext cx="7764522" cy="3913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368" y="6081033"/>
            <a:ext cx="644637" cy="255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B0B1E-4C61-1545-A9C2-759C9882D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0663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177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ext.com/plans/travel-to-usa/academic/" TargetMode="External"/><Relationship Id="rId2" Type="http://schemas.openxmlformats.org/officeDocument/2006/relationships/hyperlink" Target="https://www.internationalstudentinsurance.com/schools/cleary-university.php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+@my.cleary.edu" TargetMode="External"/><Relationship Id="rId2" Type="http://schemas.openxmlformats.org/officeDocument/2006/relationships/hyperlink" Target="https://mail.google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+@my.cleary.edu" TargetMode="External"/><Relationship Id="rId2" Type="http://schemas.openxmlformats.org/officeDocument/2006/relationships/hyperlink" Target="https://cleary.instructure.com/login/canva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tructure.instructuremedia.com/embed/622f1ff9-566b-4f69-94b9-9f5b5b9824c8-184" TargetMode="External"/><Relationship Id="rId4" Type="http://schemas.openxmlformats.org/officeDocument/2006/relationships/hyperlink" Target="https://vimeo.com/28661421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97809114" TargetMode="External"/><Relationship Id="rId2" Type="http://schemas.openxmlformats.org/officeDocument/2006/relationships/hyperlink" Target="https://cleary.instructure.com/login/canva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s.cleary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ry.edu/" TargetMode="External"/><Relationship Id="rId2" Type="http://schemas.openxmlformats.org/officeDocument/2006/relationships/hyperlink" Target="http://bookstore.mbsdirect.net/cleary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leary.ed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ary.edu/academic-calenda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style_introduction.html" TargetMode="External"/><Relationship Id="rId2" Type="http://schemas.openxmlformats.org/officeDocument/2006/relationships/hyperlink" Target="http://cleary.libguides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meo.com/30099499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.gov/sevis/stud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yinthestates.dhs.gov/maintaining-statu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46" y="985690"/>
            <a:ext cx="7765454" cy="3605395"/>
          </a:xfrm>
        </p:spPr>
        <p:txBody>
          <a:bodyPr/>
          <a:lstStyle/>
          <a:p>
            <a:r>
              <a:rPr lang="en-US" sz="6000" dirty="0" smtClean="0">
                <a:solidFill>
                  <a:schemeClr val="accent3"/>
                </a:solidFill>
              </a:rPr>
              <a:t>International Student Orientation</a:t>
            </a:r>
            <a:br>
              <a:rPr lang="en-US" sz="6000" dirty="0" smtClean="0">
                <a:solidFill>
                  <a:schemeClr val="accent3"/>
                </a:solidFill>
              </a:rPr>
            </a:br>
            <a:r>
              <a:rPr lang="en-US" sz="6000" dirty="0" smtClean="0"/>
              <a:t>Undergraduate </a:t>
            </a:r>
            <a:r>
              <a:rPr lang="en-US" sz="6000" dirty="0" smtClean="0"/>
              <a:t>Program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SPRING 2019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72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End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are unable to complete your program by the end date </a:t>
            </a:r>
            <a:r>
              <a:rPr lang="en-US" dirty="0" smtClean="0"/>
              <a:t>listed on </a:t>
            </a:r>
            <a:r>
              <a:rPr lang="en-US" dirty="0"/>
              <a:t>your </a:t>
            </a:r>
            <a:r>
              <a:rPr lang="en-US" dirty="0" smtClean="0"/>
              <a:t>I-20, you </a:t>
            </a:r>
            <a:r>
              <a:rPr lang="en-US" dirty="0"/>
              <a:t>may apply for an extension before the program end </a:t>
            </a:r>
            <a:r>
              <a:rPr lang="en-US" dirty="0" smtClean="0"/>
              <a:t>date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Contact </a:t>
            </a:r>
            <a:r>
              <a:rPr lang="en-US" dirty="0" smtClean="0"/>
              <a:t>a P/DSO </a:t>
            </a:r>
            <a:r>
              <a:rPr lang="en-US" dirty="0"/>
              <a:t>at least </a:t>
            </a:r>
            <a:r>
              <a:rPr lang="en-US" b="1" dirty="0"/>
              <a:t>three (3) months before </a:t>
            </a:r>
            <a:r>
              <a:rPr lang="en-US" dirty="0"/>
              <a:t>your end date to discuss the extension </a:t>
            </a:r>
            <a:r>
              <a:rPr lang="en-US" dirty="0" smtClean="0"/>
              <a:t>process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Conditions: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/>
              <a:t>must be continuously </a:t>
            </a:r>
            <a:r>
              <a:rPr lang="en-US" dirty="0" smtClean="0"/>
              <a:t>maintaining their </a:t>
            </a:r>
            <a:r>
              <a:rPr lang="en-US" dirty="0"/>
              <a:t>F-1 </a:t>
            </a:r>
            <a:r>
              <a:rPr lang="en-US" dirty="0" smtClean="0"/>
              <a:t>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F-1 students must be in good academic and financial standing with the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9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524000"/>
            <a:ext cx="7764522" cy="418177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Graduating </a:t>
            </a:r>
            <a:r>
              <a:rPr lang="en-US" sz="2200" dirty="0"/>
              <a:t>- contact </a:t>
            </a:r>
            <a:r>
              <a:rPr lang="en-US" sz="2200" dirty="0" smtClean="0"/>
              <a:t>a P/DSO at </a:t>
            </a:r>
            <a:r>
              <a:rPr lang="en-US" sz="2200" dirty="0"/>
              <a:t>least </a:t>
            </a:r>
            <a:r>
              <a:rPr lang="en-US" sz="2200" b="1" dirty="0"/>
              <a:t>two (2) </a:t>
            </a:r>
            <a:r>
              <a:rPr lang="en-US" sz="2200" dirty="0"/>
              <a:t>weeks before the start </a:t>
            </a:r>
            <a:r>
              <a:rPr lang="en-US" sz="2200" dirty="0" smtClean="0"/>
              <a:t>of your </a:t>
            </a:r>
            <a:r>
              <a:rPr lang="en-US" sz="2200" b="1" dirty="0" smtClean="0"/>
              <a:t>final </a:t>
            </a:r>
            <a:r>
              <a:rPr lang="en-US" sz="2200" dirty="0" smtClean="0"/>
              <a:t>semester</a:t>
            </a:r>
          </a:p>
          <a:p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Changing </a:t>
            </a:r>
            <a:r>
              <a:rPr lang="en-US" sz="2200" b="1" dirty="0" smtClean="0"/>
              <a:t>program </a:t>
            </a:r>
            <a:r>
              <a:rPr lang="en-US" sz="2200" b="1" dirty="0"/>
              <a:t>/ major </a:t>
            </a:r>
            <a:r>
              <a:rPr lang="en-US" sz="2200" dirty="0"/>
              <a:t>- contact </a:t>
            </a:r>
            <a:r>
              <a:rPr lang="en-US" sz="2200" dirty="0" smtClean="0"/>
              <a:t>a P/DSO </a:t>
            </a:r>
            <a:r>
              <a:rPr lang="en-US" sz="2200" dirty="0"/>
              <a:t>at least </a:t>
            </a:r>
            <a:r>
              <a:rPr lang="en-US" sz="2200" b="1" dirty="0"/>
              <a:t>two (2) </a:t>
            </a:r>
            <a:r>
              <a:rPr lang="en-US" sz="2200" dirty="0"/>
              <a:t>weeks before the start of your next </a:t>
            </a:r>
            <a:r>
              <a:rPr lang="en-US" sz="2200" dirty="0" smtClean="0"/>
              <a:t>semester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Traveling outside of the U.S. </a:t>
            </a:r>
            <a:r>
              <a:rPr lang="en-US" sz="2200" dirty="0"/>
              <a:t>- contact </a:t>
            </a:r>
            <a:r>
              <a:rPr lang="en-US" sz="2200" dirty="0" smtClean="0"/>
              <a:t>a P/DSO at </a:t>
            </a:r>
            <a:r>
              <a:rPr lang="en-US" sz="2200" dirty="0"/>
              <a:t>least </a:t>
            </a:r>
            <a:r>
              <a:rPr lang="en-US" sz="2200" b="1" dirty="0"/>
              <a:t>two (2)</a:t>
            </a:r>
            <a:r>
              <a:rPr lang="en-US" sz="2200" dirty="0"/>
              <a:t> weeks before you book your ticket or make travel </a:t>
            </a:r>
            <a:r>
              <a:rPr lang="en-US" sz="2200" dirty="0" smtClean="0"/>
              <a:t>plans- a Travel Endorsement Signature is required on the Form I-20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Dropping a course </a:t>
            </a:r>
            <a:r>
              <a:rPr lang="en-US" sz="2200" dirty="0"/>
              <a:t>- Do </a:t>
            </a:r>
            <a:r>
              <a:rPr lang="en-US" sz="2200" b="1" dirty="0"/>
              <a:t>NOT</a:t>
            </a:r>
            <a:r>
              <a:rPr lang="en-US" sz="2200" dirty="0"/>
              <a:t> </a:t>
            </a:r>
            <a:r>
              <a:rPr lang="en-US" sz="2200" dirty="0" smtClean="0"/>
              <a:t>drop or withdraw from </a:t>
            </a:r>
            <a:r>
              <a:rPr lang="en-US" sz="2200" dirty="0"/>
              <a:t>a course.  </a:t>
            </a:r>
            <a:r>
              <a:rPr lang="en-US" sz="2200" dirty="0" smtClean="0"/>
              <a:t>Speak to a P/DSO or Academic Advisor immediately </a:t>
            </a:r>
            <a:r>
              <a:rPr lang="en-US" sz="2200" dirty="0"/>
              <a:t>for </a:t>
            </a:r>
            <a:r>
              <a:rPr lang="en-US" sz="2200" dirty="0" smtClean="0"/>
              <a:t>guidance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648691"/>
            <a:ext cx="7764522" cy="40570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Please </a:t>
            </a:r>
            <a:r>
              <a:rPr lang="en-US" dirty="0" smtClean="0"/>
              <a:t>report within </a:t>
            </a:r>
            <a:r>
              <a:rPr lang="en-US" dirty="0"/>
              <a:t>ten (10) </a:t>
            </a:r>
            <a:r>
              <a:rPr lang="en-US" dirty="0" smtClean="0"/>
              <a:t>days of the change: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Address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Telephone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Name </a:t>
            </a:r>
            <a:r>
              <a:rPr lang="en-US" dirty="0"/>
              <a:t>changes; </a:t>
            </a:r>
            <a:r>
              <a:rPr lang="en-US" dirty="0" smtClean="0"/>
              <a:t>marriage </a:t>
            </a:r>
            <a:r>
              <a:rPr lang="en-US" dirty="0"/>
              <a:t>or </a:t>
            </a:r>
            <a:r>
              <a:rPr lang="en-US" dirty="0" smtClean="0"/>
              <a:t>spelling </a:t>
            </a:r>
            <a:r>
              <a:rPr lang="en-US" dirty="0"/>
              <a:t>has </a:t>
            </a:r>
            <a:r>
              <a:rPr lang="en-US" dirty="0" smtClean="0"/>
              <a:t>changed on passport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Financials or sponsorship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Status changes from F-1 visa to a different visa- H1B, B-2,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Passport/F-1 visa renewals</a:t>
            </a:r>
          </a:p>
          <a:p>
            <a:endParaRPr lang="en-US" b="1" dirty="0" smtClean="0"/>
          </a:p>
          <a:p>
            <a:r>
              <a:rPr lang="en-US" b="1" dirty="0" smtClean="0"/>
              <a:t>There is a penalty for not reporting changes in a timely fashion</a:t>
            </a:r>
            <a:endParaRPr lang="en-US" b="1" dirty="0"/>
          </a:p>
          <a:p>
            <a:endParaRPr lang="en-US" dirty="0"/>
          </a:p>
          <a:p>
            <a:r>
              <a:rPr lang="en-US" b="1" dirty="0" smtClean="0"/>
              <a:t>Note-</a:t>
            </a:r>
            <a:r>
              <a:rPr lang="en-US" dirty="0" smtClean="0"/>
              <a:t> Passport </a:t>
            </a:r>
            <a:r>
              <a:rPr lang="en-US" dirty="0"/>
              <a:t>needs to be valid for </a:t>
            </a:r>
            <a:r>
              <a:rPr lang="en-US" b="1" dirty="0"/>
              <a:t>six (6) </a:t>
            </a:r>
            <a:r>
              <a:rPr lang="en-US" dirty="0"/>
              <a:t>months or more at all </a:t>
            </a:r>
            <a:r>
              <a:rPr lang="en-US" dirty="0" smtClean="0"/>
              <a:t>times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F-1 Students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487836"/>
            <a:ext cx="7764522" cy="4608163"/>
          </a:xfrm>
        </p:spPr>
        <p:txBody>
          <a:bodyPr>
            <a:normAutofit fontScale="85000" lnSpcReduction="20000"/>
          </a:bodyPr>
          <a:lstStyle/>
          <a:p>
            <a:pPr marL="385763" indent="-385763">
              <a:defRPr/>
            </a:pPr>
            <a:r>
              <a:rPr lang="en-US" sz="2400" dirty="0"/>
              <a:t>Types of </a:t>
            </a:r>
            <a:r>
              <a:rPr lang="en-US" sz="2400" dirty="0" smtClean="0"/>
              <a:t>Employment:</a:t>
            </a:r>
          </a:p>
          <a:p>
            <a:pPr marL="642937" lvl="1" indent="-342900">
              <a:defRPr/>
            </a:pPr>
            <a:r>
              <a:rPr lang="en-US" b="1" dirty="0" smtClean="0"/>
              <a:t>On-Campus Employment</a:t>
            </a:r>
          </a:p>
          <a:p>
            <a:pPr marL="917574" lvl="2" indent="-342900">
              <a:defRPr/>
            </a:pPr>
            <a:r>
              <a:rPr lang="en-US" sz="1800" dirty="0" smtClean="0"/>
              <a:t>On </a:t>
            </a:r>
            <a:r>
              <a:rPr lang="en-US" sz="1800" dirty="0"/>
              <a:t>school premises- student </a:t>
            </a:r>
            <a:r>
              <a:rPr lang="en-US" sz="1800" dirty="0" smtClean="0"/>
              <a:t>positions </a:t>
            </a:r>
            <a:r>
              <a:rPr lang="en-US" sz="1800" dirty="0"/>
              <a:t>such as peer tutors, servers with dining services</a:t>
            </a:r>
            <a:r>
              <a:rPr lang="en-US" sz="1800" dirty="0" smtClean="0"/>
              <a:t>, Graduate Assistants, </a:t>
            </a:r>
            <a:r>
              <a:rPr lang="en-US" sz="1800" dirty="0"/>
              <a:t>etc.</a:t>
            </a:r>
          </a:p>
          <a:p>
            <a:pPr marL="917574" lvl="2" indent="-342900">
              <a:defRPr/>
            </a:pPr>
            <a:r>
              <a:rPr lang="en-US" sz="1800" dirty="0"/>
              <a:t>May work up to 20 hours per week while school is in session ( full time during those periods when school is </a:t>
            </a:r>
            <a:r>
              <a:rPr lang="en-US" sz="1800" b="1" dirty="0"/>
              <a:t>not</a:t>
            </a:r>
            <a:r>
              <a:rPr lang="en-US" sz="1800" dirty="0"/>
              <a:t> in session or during the annual vacation)</a:t>
            </a:r>
          </a:p>
          <a:p>
            <a:pPr marL="574674" lvl="2" indent="0">
              <a:buFont typeface="Wingdings 2" panose="05020102010507070707" pitchFamily="18" charset="2"/>
              <a:buNone/>
              <a:defRPr/>
            </a:pPr>
            <a:endParaRPr lang="en-US" sz="1800" dirty="0"/>
          </a:p>
          <a:p>
            <a:pPr marL="574040" lvl="1" indent="-342900">
              <a:defRPr/>
            </a:pPr>
            <a:r>
              <a:rPr lang="en-US" sz="2100" b="1" dirty="0"/>
              <a:t>Curricular Practical Training (CPT) </a:t>
            </a:r>
          </a:p>
          <a:p>
            <a:pPr marL="848677" lvl="2" indent="-342900">
              <a:defRPr/>
            </a:pPr>
            <a:r>
              <a:rPr lang="en-US" sz="1800" dirty="0"/>
              <a:t>Written approval </a:t>
            </a:r>
            <a:r>
              <a:rPr lang="en-US" sz="1800" dirty="0" smtClean="0"/>
              <a:t>from P/DSO is needed </a:t>
            </a:r>
            <a:r>
              <a:rPr lang="en-US" sz="1800" b="1" dirty="0"/>
              <a:t>before </a:t>
            </a:r>
            <a:r>
              <a:rPr lang="en-US" sz="1800" dirty="0"/>
              <a:t>an F-1 student can start </a:t>
            </a:r>
            <a:r>
              <a:rPr lang="en-US" sz="1800" dirty="0" smtClean="0"/>
              <a:t>working</a:t>
            </a:r>
          </a:p>
          <a:p>
            <a:pPr marL="848677" lvl="2" indent="-342900">
              <a:defRPr/>
            </a:pPr>
            <a:r>
              <a:rPr lang="en-US" sz="1800" dirty="0" smtClean="0"/>
              <a:t>For UG Students CPT must be  taken for credit, student must  enroll in INT course, to be eligible for CPT</a:t>
            </a:r>
            <a:endParaRPr lang="en-US" sz="1800" dirty="0"/>
          </a:p>
          <a:p>
            <a:pPr marL="505777" lvl="2" indent="0">
              <a:buFont typeface="Wingdings 2" panose="05020102010507070707" pitchFamily="18" charset="2"/>
              <a:buNone/>
              <a:defRPr/>
            </a:pPr>
            <a:endParaRPr lang="en-US" sz="1800" b="1" dirty="0"/>
          </a:p>
          <a:p>
            <a:pPr marL="574040" lvl="1" indent="-342900">
              <a:defRPr/>
            </a:pPr>
            <a:r>
              <a:rPr lang="en-US" sz="2100" b="1" dirty="0"/>
              <a:t>Optional Practical Training (OPT)</a:t>
            </a:r>
          </a:p>
          <a:p>
            <a:pPr marL="848677" lvl="2" indent="-342900">
              <a:defRPr/>
            </a:pPr>
            <a:r>
              <a:rPr lang="en-US" sz="1800" dirty="0"/>
              <a:t>Adjudicated by U.S. Citizenship and Immigration Services (USCIS) </a:t>
            </a:r>
            <a:endParaRPr lang="en-US" sz="1800" dirty="0" smtClean="0"/>
          </a:p>
          <a:p>
            <a:pPr marL="505777" lvl="2" indent="0">
              <a:buNone/>
              <a:defRPr/>
            </a:pPr>
            <a:endParaRPr lang="en-US" sz="1800" dirty="0"/>
          </a:p>
          <a:p>
            <a:pPr marL="505777" lvl="2" indent="0">
              <a:buNone/>
              <a:defRPr/>
            </a:pPr>
            <a:r>
              <a:rPr lang="en-US" altLang="en-US" dirty="0" smtClean="0">
                <a:cs typeface="Tahoma" panose="020B0604030504040204" pitchFamily="34" charset="0"/>
              </a:rPr>
              <a:t>Any </a:t>
            </a:r>
            <a:r>
              <a:rPr lang="en-US" altLang="en-US" dirty="0">
                <a:cs typeface="Tahoma" panose="020B0604030504040204" pitchFamily="34" charset="0"/>
              </a:rPr>
              <a:t>other employment in the U.S. is considered </a:t>
            </a:r>
            <a:r>
              <a:rPr lang="en-US" altLang="en-US" b="1" dirty="0">
                <a:cs typeface="Tahoma" panose="020B0604030504040204" pitchFamily="34" charset="0"/>
              </a:rPr>
              <a:t>Unauthorized Employment</a:t>
            </a:r>
            <a:r>
              <a:rPr lang="en-US" altLang="en-US" dirty="0">
                <a:cs typeface="Tahoma" panose="020B0604030504040204" pitchFamily="34" charset="0"/>
              </a:rPr>
              <a:t>- F-1 student status </a:t>
            </a:r>
            <a:r>
              <a:rPr lang="en-US" altLang="en-US" b="1" dirty="0">
                <a:solidFill>
                  <a:srgbClr val="FF0000"/>
                </a:solidFill>
                <a:cs typeface="Tahoma" panose="020B0604030504040204" pitchFamily="34" charset="0"/>
              </a:rPr>
              <a:t>will be terminated </a:t>
            </a:r>
            <a:r>
              <a:rPr lang="en-US" altLang="en-US" dirty="0">
                <a:cs typeface="Tahoma" panose="020B0604030504040204" pitchFamily="34" charset="0"/>
              </a:rPr>
              <a:t>if a student is found working outside of their visa requirements</a:t>
            </a:r>
          </a:p>
          <a:p>
            <a:pPr marL="848677" lvl="2" indent="-342900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itchFamily="34" charset="0"/>
              </a:rPr>
              <a:t>Successfully complete at least one (1) academic </a:t>
            </a:r>
            <a:r>
              <a:rPr lang="en-US" altLang="en-US" dirty="0" smtClean="0">
                <a:cs typeface="Tahoma" pitchFamily="34" charset="0"/>
              </a:rPr>
              <a:t>year</a:t>
            </a:r>
          </a:p>
          <a:p>
            <a:pPr marL="804863" lvl="1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Tahoma" pitchFamily="34" charset="0"/>
              </a:rPr>
              <a:t>During the semester, student is  only eligible for part time CPT</a:t>
            </a:r>
          </a:p>
          <a:p>
            <a:pPr marL="804863" lvl="1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Tahoma" pitchFamily="34" charset="0"/>
              </a:rPr>
              <a:t>During Summer/ Vacation </a:t>
            </a:r>
            <a:r>
              <a:rPr lang="en-US" altLang="en-US" dirty="0" smtClean="0">
                <a:cs typeface="Tahoma" pitchFamily="34" charset="0"/>
              </a:rPr>
              <a:t>Semester a </a:t>
            </a:r>
            <a:r>
              <a:rPr lang="en-US" altLang="en-US" dirty="0" smtClean="0">
                <a:cs typeface="Tahoma" pitchFamily="34" charset="0"/>
              </a:rPr>
              <a:t>student could work CPT full time with enrollment in </a:t>
            </a:r>
            <a:r>
              <a:rPr lang="en-US" altLang="en-US" dirty="0" smtClean="0">
                <a:cs typeface="Tahoma" pitchFamily="34" charset="0"/>
              </a:rPr>
              <a:t>the INT </a:t>
            </a:r>
            <a:r>
              <a:rPr lang="en-US" altLang="en-US" dirty="0" smtClean="0">
                <a:cs typeface="Tahoma" pitchFamily="34" charset="0"/>
              </a:rPr>
              <a:t>course.</a:t>
            </a:r>
          </a:p>
          <a:p>
            <a:pPr lvl="1" indent="0">
              <a:lnSpc>
                <a:spcPct val="80000"/>
              </a:lnSpc>
              <a:buClr>
                <a:schemeClr val="accent3"/>
              </a:buClr>
              <a:buNone/>
              <a:defRPr/>
            </a:pPr>
            <a:endParaRPr lang="en-US" altLang="en-US" sz="1900" b="1" dirty="0"/>
          </a:p>
          <a:p>
            <a:pPr marL="342900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itchFamily="34" charset="0"/>
              </a:rPr>
              <a:t>Meet and maintain satisfactory GPA requirements </a:t>
            </a:r>
            <a:r>
              <a:rPr lang="en-US" altLang="en-US" dirty="0" smtClean="0">
                <a:cs typeface="Tahoma" pitchFamily="34" charset="0"/>
              </a:rPr>
              <a:t>(2.0 </a:t>
            </a:r>
            <a:r>
              <a:rPr lang="en-US" altLang="en-US" dirty="0">
                <a:cs typeface="Tahoma" pitchFamily="34" charset="0"/>
              </a:rPr>
              <a:t>or higher)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endParaRPr lang="en-US" altLang="en-US" dirty="0">
              <a:cs typeface="Tahoma" pitchFamily="34" charset="0"/>
            </a:endParaRPr>
          </a:p>
          <a:p>
            <a:pPr marL="342900" indent="-342900">
              <a:lnSpc>
                <a:spcPct val="800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itchFamily="34" charset="0"/>
              </a:rPr>
              <a:t>T</a:t>
            </a:r>
            <a:r>
              <a:rPr lang="en-US" altLang="en-US" dirty="0" smtClean="0">
                <a:cs typeface="Tahoma" pitchFamily="34" charset="0"/>
              </a:rPr>
              <a:t>he </a:t>
            </a:r>
            <a:r>
              <a:rPr lang="en-US" altLang="en-US" dirty="0">
                <a:cs typeface="Tahoma" pitchFamily="34" charset="0"/>
              </a:rPr>
              <a:t>CPT position </a:t>
            </a:r>
            <a:r>
              <a:rPr lang="en-US" altLang="en-US" b="1" dirty="0">
                <a:cs typeface="Tahoma" pitchFamily="34" charset="0"/>
              </a:rPr>
              <a:t>must be directly related </a:t>
            </a:r>
            <a:r>
              <a:rPr lang="en-US" altLang="en-US" dirty="0">
                <a:cs typeface="Tahoma" pitchFamily="34" charset="0"/>
              </a:rPr>
              <a:t>to the major of study and augment the student’s studies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4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620982"/>
            <a:ext cx="7764522" cy="42533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endParaRPr lang="en-US" altLang="en-US" sz="2400" dirty="0">
              <a:cs typeface="Tahoma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dirty="0">
                <a:cs typeface="Tahoma" pitchFamily="34" charset="0"/>
              </a:rPr>
              <a:t>A job offer letter </a:t>
            </a:r>
            <a:r>
              <a:rPr lang="en-US" altLang="en-US" sz="2400" u="sng" dirty="0">
                <a:cs typeface="Tahoma" pitchFamily="34" charset="0"/>
              </a:rPr>
              <a:t>must</a:t>
            </a:r>
            <a:r>
              <a:rPr lang="en-US" altLang="en-US" sz="2400" dirty="0">
                <a:cs typeface="Tahoma" pitchFamily="34" charset="0"/>
              </a:rPr>
              <a:t> be presented, and approved by a school </a:t>
            </a:r>
            <a:r>
              <a:rPr lang="en-US" altLang="en-US" sz="2400" dirty="0" smtClean="0">
                <a:cs typeface="Tahoma" pitchFamily="34" charset="0"/>
              </a:rPr>
              <a:t>P/DSO </a:t>
            </a:r>
            <a:r>
              <a:rPr lang="en-US" altLang="en-US" sz="2400" dirty="0">
                <a:cs typeface="Tahoma" pitchFamily="34" charset="0"/>
              </a:rPr>
              <a:t>prior to starting CPT </a:t>
            </a:r>
            <a:r>
              <a:rPr lang="en-US" altLang="en-US" sz="2400" dirty="0" smtClean="0">
                <a:cs typeface="Tahoma" pitchFamily="34" charset="0"/>
              </a:rPr>
              <a:t>position</a:t>
            </a:r>
          </a:p>
          <a:p>
            <a:pPr>
              <a:lnSpc>
                <a:spcPct val="80000"/>
              </a:lnSpc>
              <a:buClr>
                <a:schemeClr val="accent3"/>
              </a:buClr>
              <a:defRPr/>
            </a:pPr>
            <a:endParaRPr lang="en-US" altLang="en-US" sz="2400" dirty="0" smtClean="0">
              <a:cs typeface="Tahoma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dirty="0">
                <a:cs typeface="Tahoma" pitchFamily="34" charset="0"/>
              </a:rPr>
              <a:t>To avoid F-1 status termination, due to ‘unauthorized employment’ </a:t>
            </a:r>
            <a:r>
              <a:rPr lang="en-US" altLang="en-US" sz="2400" dirty="0" smtClean="0">
                <a:cs typeface="Tahoma" pitchFamily="34" charset="0"/>
              </a:rPr>
              <a:t>- do</a:t>
            </a:r>
            <a:r>
              <a:rPr lang="en-US" altLang="en-US" sz="2400" b="1" dirty="0" smtClean="0">
                <a:cs typeface="Tahoma" pitchFamily="34" charset="0"/>
              </a:rPr>
              <a:t> not </a:t>
            </a:r>
            <a:r>
              <a:rPr lang="en-US" altLang="en-US" sz="2400" dirty="0" smtClean="0">
                <a:cs typeface="Tahoma" pitchFamily="34" charset="0"/>
              </a:rPr>
              <a:t>start </a:t>
            </a:r>
            <a:r>
              <a:rPr lang="en-US" altLang="en-US" sz="2400" dirty="0">
                <a:cs typeface="Tahoma" pitchFamily="34" charset="0"/>
              </a:rPr>
              <a:t>the CPT position before authorization has been given and a new CPT I-20 is </a:t>
            </a:r>
            <a:r>
              <a:rPr lang="en-US" altLang="en-US" sz="2400" dirty="0" smtClean="0">
                <a:cs typeface="Tahoma" pitchFamily="34" charset="0"/>
              </a:rPr>
              <a:t>printed</a:t>
            </a:r>
            <a:endParaRPr lang="en-US" altLang="en-US" sz="2400" dirty="0">
              <a:cs typeface="Tahoma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altLang="en-US" sz="2400" dirty="0">
              <a:cs typeface="Tahoma" pitchFamily="34" charset="0"/>
            </a:endParaRP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sz="2400" dirty="0">
                <a:cs typeface="Tahoma" pitchFamily="34" charset="0"/>
              </a:rPr>
              <a:t>Offer letter should be on company letterhead and include the following:</a:t>
            </a:r>
          </a:p>
          <a:p>
            <a:pPr marL="274320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en-US" altLang="en-US" dirty="0">
              <a:cs typeface="Tahoma" pitchFamily="34" charset="0"/>
            </a:endParaRP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Employer Name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Job Title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Job Description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Company Address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Start/End dates of employment</a:t>
            </a:r>
          </a:p>
          <a:p>
            <a:pPr marL="731520" lvl="1" indent="-274320">
              <a:lnSpc>
                <a:spcPct val="8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altLang="en-US" b="1" dirty="0">
                <a:cs typeface="Tahoma" pitchFamily="34" charset="0"/>
              </a:rPr>
              <a:t>Employment status Full time/Part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Part-time vs. Full time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406783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cs typeface="Tahoma" panose="020B0604030504040204" pitchFamily="34" charset="0"/>
              </a:rPr>
              <a:t>Part-time </a:t>
            </a:r>
            <a:r>
              <a:rPr lang="en-US" altLang="en-US" sz="2400" dirty="0">
                <a:cs typeface="Tahoma" panose="020B0604030504040204" pitchFamily="34" charset="0"/>
              </a:rPr>
              <a:t>is 20 hours or less per </a:t>
            </a:r>
            <a:r>
              <a:rPr lang="en-US" altLang="en-US" sz="2400" dirty="0" smtClean="0">
                <a:cs typeface="Tahoma" panose="020B0604030504040204" pitchFamily="34" charset="0"/>
              </a:rPr>
              <a:t>week</a:t>
            </a:r>
          </a:p>
          <a:p>
            <a:pPr marL="804863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Tahoma" panose="020B0604030504040204" pitchFamily="34" charset="0"/>
              </a:rPr>
              <a:t>No </a:t>
            </a:r>
            <a:r>
              <a:rPr lang="en-US" altLang="en-US" dirty="0">
                <a:cs typeface="Tahoma" panose="020B0604030504040204" pitchFamily="34" charset="0"/>
              </a:rPr>
              <a:t>limitation on part-time CPT experience, as long as the student remains eligible to continue classes</a:t>
            </a:r>
          </a:p>
          <a:p>
            <a:pPr>
              <a:lnSpc>
                <a:spcPct val="80000"/>
              </a:lnSpc>
              <a:defRPr/>
            </a:pPr>
            <a:endParaRPr lang="en-US" altLang="en-US" sz="2400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Tahoma" panose="020B0604030504040204" pitchFamily="34" charset="0"/>
              </a:rPr>
              <a:t>  Full time is any time over 20 hours per </a:t>
            </a:r>
            <a:r>
              <a:rPr lang="en-US" altLang="en-US" sz="2400" dirty="0" smtClean="0">
                <a:cs typeface="Tahoma" panose="020B0604030504040204" pitchFamily="34" charset="0"/>
              </a:rPr>
              <a:t>week</a:t>
            </a:r>
          </a:p>
          <a:p>
            <a:pPr marL="804863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Tahoma" panose="020B0604030504040204" pitchFamily="34" charset="0"/>
              </a:rPr>
              <a:t>365 </a:t>
            </a:r>
            <a:r>
              <a:rPr lang="en-US" altLang="en-US" dirty="0">
                <a:cs typeface="Tahoma" panose="020B0604030504040204" pitchFamily="34" charset="0"/>
              </a:rPr>
              <a:t>days or more of full time CPT employment makes a student </a:t>
            </a:r>
            <a:r>
              <a:rPr lang="en-US" altLang="en-US" b="1" dirty="0">
                <a:cs typeface="Tahoma" panose="020B0604030504040204" pitchFamily="34" charset="0"/>
              </a:rPr>
              <a:t>ineligible </a:t>
            </a:r>
            <a:r>
              <a:rPr lang="en-US" altLang="en-US" dirty="0">
                <a:cs typeface="Tahoma" panose="020B0604030504040204" pitchFamily="34" charset="0"/>
              </a:rPr>
              <a:t>for OPT at this degree level </a:t>
            </a:r>
            <a:endParaRPr lang="en-US" altLang="en-US" dirty="0" smtClean="0">
              <a:cs typeface="Tahoma" panose="020B0604030504040204" pitchFamily="34" charset="0"/>
            </a:endParaRPr>
          </a:p>
          <a:p>
            <a:pPr marL="804863" lvl="1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Tahoma" panose="020B0604030504040204" pitchFamily="34" charset="0"/>
              </a:rPr>
              <a:t>Full time CPT is </a:t>
            </a:r>
            <a:r>
              <a:rPr lang="en-US" altLang="en-US" b="1" dirty="0" smtClean="0">
                <a:cs typeface="Tahoma" panose="020B0604030504040204" pitchFamily="34" charset="0"/>
              </a:rPr>
              <a:t>only </a:t>
            </a:r>
            <a:r>
              <a:rPr lang="en-US" altLang="en-US" b="1" dirty="0" smtClean="0">
                <a:cs typeface="Tahoma" panose="020B0604030504040204" pitchFamily="34" charset="0"/>
              </a:rPr>
              <a:t>permitted </a:t>
            </a:r>
            <a:r>
              <a:rPr lang="en-US" altLang="en-US" dirty="0" smtClean="0">
                <a:cs typeface="Tahoma" panose="020B0604030504040204" pitchFamily="34" charset="0"/>
              </a:rPr>
              <a:t>during a</a:t>
            </a:r>
            <a:r>
              <a:rPr lang="en-US" altLang="en-US" dirty="0" smtClean="0">
                <a:cs typeface="Tahoma" panose="020B0604030504040204" pitchFamily="34" charset="0"/>
              </a:rPr>
              <a:t> </a:t>
            </a:r>
            <a:r>
              <a:rPr lang="en-US" altLang="en-US" dirty="0" smtClean="0">
                <a:cs typeface="Tahoma" panose="020B0604030504040204" pitchFamily="34" charset="0"/>
              </a:rPr>
              <a:t>Vacation/ Summer semester</a:t>
            </a:r>
          </a:p>
          <a:p>
            <a:pPr lvl="1" indent="0">
              <a:lnSpc>
                <a:spcPct val="80000"/>
              </a:lnSpc>
              <a:buNone/>
              <a:defRPr/>
            </a:pPr>
            <a:endParaRPr lang="en-US" altLang="en-US" b="1" dirty="0">
              <a:cs typeface="Tahoma" panose="020B0604030504040204" pitchFamily="34" charset="0"/>
            </a:endParaRPr>
          </a:p>
          <a:p>
            <a:pPr lvl="1" indent="0">
              <a:lnSpc>
                <a:spcPct val="80000"/>
              </a:lnSpc>
              <a:buNone/>
              <a:defRPr/>
            </a:pPr>
            <a:r>
              <a:rPr lang="en-US" altLang="en-US" b="1" dirty="0" smtClean="0">
                <a:cs typeface="Tahoma" panose="020B0604030504040204" pitchFamily="34" charset="0"/>
              </a:rPr>
              <a:t>NOTE</a:t>
            </a:r>
            <a:r>
              <a:rPr lang="en-US" altLang="en-US" b="1" dirty="0">
                <a:cs typeface="Tahoma" panose="020B0604030504040204" pitchFamily="34" charset="0"/>
              </a:rPr>
              <a:t>: </a:t>
            </a:r>
            <a:r>
              <a:rPr lang="en-US" altLang="en-US" dirty="0">
                <a:cs typeface="Tahoma" panose="020B0604030504040204" pitchFamily="34" charset="0"/>
              </a:rPr>
              <a:t>If a student is only approved for </a:t>
            </a:r>
            <a:r>
              <a:rPr lang="en-US" altLang="en-US" dirty="0" smtClean="0">
                <a:cs typeface="Tahoma" panose="020B0604030504040204" pitchFamily="34" charset="0"/>
              </a:rPr>
              <a:t>part-time </a:t>
            </a:r>
            <a:r>
              <a:rPr lang="en-US" altLang="en-US" dirty="0">
                <a:cs typeface="Tahoma" panose="020B0604030504040204" pitchFamily="34" charset="0"/>
              </a:rPr>
              <a:t>CPT employment, and works over 20 hours per week this may affect their F-1 status or change of status petition in the future </a:t>
            </a:r>
            <a:endParaRPr lang="en-US" altLang="en-US" dirty="0" smtClean="0">
              <a:cs typeface="Tahoma" panose="020B0604030504040204" pitchFamily="34" charset="0"/>
            </a:endParaRPr>
          </a:p>
          <a:p>
            <a:pPr lvl="1" indent="0">
              <a:lnSpc>
                <a:spcPct val="80000"/>
              </a:lnSpc>
              <a:buNone/>
              <a:defRPr/>
            </a:pPr>
            <a:endParaRPr lang="en-US" altLang="en-US" dirty="0">
              <a:cs typeface="Tahoma" panose="020B0604030504040204" pitchFamily="34" charset="0"/>
            </a:endParaRPr>
          </a:p>
          <a:p>
            <a:pPr lvl="1" indent="0">
              <a:lnSpc>
                <a:spcPct val="80000"/>
              </a:lnSpc>
              <a:buNone/>
              <a:defRPr/>
            </a:pPr>
            <a:endParaRPr lang="en-US" altLang="en-US" dirty="0" smtClean="0"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1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Tax Return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SzPct val="95000"/>
              <a:defRPr/>
            </a:pPr>
            <a:r>
              <a:rPr lang="en-US" sz="2400" dirty="0">
                <a:cs typeface="Tahoma" panose="020B0604030504040204" pitchFamily="34" charset="0"/>
              </a:rPr>
              <a:t>Every international student and their dependents are required to file their tax return if they were in the US during the previous calendar year. </a:t>
            </a:r>
            <a:endParaRPr lang="en-US" sz="2400" dirty="0" smtClean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SzPct val="95000"/>
              <a:defRPr/>
            </a:pPr>
            <a:endParaRPr lang="en-US" sz="2400" dirty="0" smtClean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SzPct val="95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cs typeface="Tahoma" panose="020B0604030504040204" pitchFamily="34" charset="0"/>
              </a:rPr>
              <a:t>You </a:t>
            </a:r>
            <a:r>
              <a:rPr lang="en-US" b="1" dirty="0">
                <a:cs typeface="Tahoma" panose="020B0604030504040204" pitchFamily="34" charset="0"/>
              </a:rPr>
              <a:t>might get a refund</a:t>
            </a:r>
            <a:r>
              <a:rPr lang="en-US" dirty="0">
                <a:cs typeface="Tahoma" panose="020B0604030504040204" pitchFamily="34" charset="0"/>
              </a:rPr>
              <a:t> - Some international students will qualify for a refund due to tax treaties and a lack of serious income if they’ve earned income in the </a:t>
            </a:r>
            <a:r>
              <a:rPr lang="en-US" dirty="0" smtClean="0">
                <a:cs typeface="Tahoma" panose="020B0604030504040204" pitchFamily="34" charset="0"/>
              </a:rPr>
              <a:t>US. </a:t>
            </a:r>
          </a:p>
          <a:p>
            <a:pPr marL="342900" indent="-342900">
              <a:lnSpc>
                <a:spcPct val="80000"/>
              </a:lnSpc>
              <a:buSzPct val="95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cs typeface="Tahoma" panose="020B0604030504040204" pitchFamily="34" charset="0"/>
              </a:rPr>
              <a:t>Y</a:t>
            </a:r>
            <a:r>
              <a:rPr lang="en-US" b="1" dirty="0" smtClean="0">
                <a:cs typeface="Tahoma" panose="020B0604030504040204" pitchFamily="34" charset="0"/>
              </a:rPr>
              <a:t>ou </a:t>
            </a:r>
            <a:r>
              <a:rPr lang="en-US" b="1" dirty="0">
                <a:cs typeface="Tahoma" panose="020B0604030504040204" pitchFamily="34" charset="0"/>
              </a:rPr>
              <a:t>fulfill your visa obligations</a:t>
            </a:r>
            <a:r>
              <a:rPr lang="en-US" dirty="0">
                <a:cs typeface="Tahoma" panose="020B0604030504040204" pitchFamily="34" charset="0"/>
              </a:rPr>
              <a:t> - All international students must file at least Form 8843 in order to remain legal under F visa, even if you didn’t earn any money in the US</a:t>
            </a:r>
            <a:r>
              <a:rPr lang="en-US" dirty="0" smtClean="0">
                <a:cs typeface="Tahoma" panose="020B0604030504040204" pitchFamily="34" charset="0"/>
              </a:rPr>
              <a:t>.</a:t>
            </a:r>
          </a:p>
          <a:p>
            <a:pPr marL="457200" lvl="1" indent="0">
              <a:lnSpc>
                <a:spcPct val="80000"/>
              </a:lnSpc>
              <a:buClr>
                <a:srgbClr val="0BD0D9"/>
              </a:buClr>
              <a:buSzPct val="95000"/>
              <a:buNone/>
              <a:defRPr/>
            </a:pPr>
            <a:endParaRPr lang="en-US" dirty="0" smtClean="0">
              <a:cs typeface="Tahoma" panose="020B0604030504040204" pitchFamily="34" charset="0"/>
            </a:endParaRPr>
          </a:p>
          <a:p>
            <a:r>
              <a:rPr lang="en-US" altLang="en-US" sz="1400" dirty="0"/>
              <a:t>Source</a:t>
            </a:r>
            <a:r>
              <a:rPr lang="en-US" altLang="en-US" sz="1400" dirty="0" smtClean="0"/>
              <a:t>: https</a:t>
            </a:r>
            <a:r>
              <a:rPr lang="en-US" altLang="en-US" sz="1400" dirty="0"/>
              <a:t>://www.internationalstudent.com/tax</a:t>
            </a:r>
            <a:r>
              <a:rPr lang="en-US" altLang="en-US" sz="1400" dirty="0" smtClean="0"/>
              <a:t>/</a:t>
            </a:r>
          </a:p>
          <a:p>
            <a:endParaRPr lang="en-US" altLang="en-US" dirty="0"/>
          </a:p>
          <a:p>
            <a:pPr marL="730250" lvl="1" indent="-273050">
              <a:lnSpc>
                <a:spcPct val="80000"/>
              </a:lnSpc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lang="en-US" dirty="0"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2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to Life in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to know you!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Home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Major of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Why Michigan?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are your plans after completing your BBA degree?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Insurance is essential and required for Cleary University students.</a:t>
            </a:r>
          </a:p>
          <a:p>
            <a:endParaRPr lang="en-US" dirty="0"/>
          </a:p>
          <a:p>
            <a:r>
              <a:rPr lang="en-US" dirty="0"/>
              <a:t>Healthcare can be very </a:t>
            </a:r>
            <a:r>
              <a:rPr lang="en-US" dirty="0" smtClean="0"/>
              <a:t>expensive but </a:t>
            </a:r>
            <a:r>
              <a:rPr lang="en-US" dirty="0"/>
              <a:t>life </a:t>
            </a:r>
            <a:r>
              <a:rPr lang="en-US" dirty="0" smtClean="0"/>
              <a:t>saving! </a:t>
            </a:r>
          </a:p>
          <a:p>
            <a:r>
              <a:rPr lang="en-US" dirty="0" smtClean="0"/>
              <a:t>Health Insurance will help save money in </a:t>
            </a:r>
            <a:r>
              <a:rPr lang="en-US" dirty="0"/>
              <a:t>the </a:t>
            </a:r>
            <a:r>
              <a:rPr lang="en-US" dirty="0" smtClean="0"/>
              <a:t>long-term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are several health insurance companies that service international </a:t>
            </a:r>
            <a:r>
              <a:rPr lang="en-US" dirty="0" smtClean="0"/>
              <a:t>students: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International Student Insurance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iNext Health Insurance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302874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Campus </a:t>
            </a:r>
            <a:r>
              <a:rPr lang="en-US" sz="2400" dirty="0" smtClean="0"/>
              <a:t>Residence Hall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North Hall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South Hall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Houses vs Apartments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Own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Rent- roommates</a:t>
            </a:r>
            <a:r>
              <a:rPr lang="en-US" sz="2400" dirty="0"/>
              <a:t>, classmates, </a:t>
            </a:r>
            <a:r>
              <a:rPr lang="en-US" sz="2400" dirty="0" smtClean="0"/>
              <a:t>friends or </a:t>
            </a:r>
            <a:r>
              <a:rPr lang="en-US" sz="2400" dirty="0"/>
              <a:t>family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Try to avoid Craigslist, if possible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Transport – </a:t>
            </a:r>
            <a:r>
              <a:rPr lang="en-US" dirty="0" smtClean="0"/>
              <a:t>L.E.T.S Bus</a:t>
            </a:r>
            <a:endParaRPr lang="en-US" dirty="0"/>
          </a:p>
          <a:p>
            <a:r>
              <a:rPr lang="en-US" dirty="0"/>
              <a:t>Private Transport –</a:t>
            </a:r>
          </a:p>
          <a:p>
            <a:pPr lvl="1"/>
            <a:r>
              <a:rPr lang="en-US" dirty="0"/>
              <a:t>MI driver’s license, insurance, registration - required</a:t>
            </a:r>
          </a:p>
          <a:p>
            <a:pPr lvl="1"/>
            <a:r>
              <a:rPr lang="en-US" dirty="0"/>
              <a:t>Renting – Hertz, Budget, Enterprise, Penske</a:t>
            </a:r>
          </a:p>
          <a:p>
            <a:pPr lvl="1"/>
            <a:r>
              <a:rPr lang="en-US" dirty="0"/>
              <a:t>Borrowing from family/friend – check on their insurance coverage</a:t>
            </a:r>
          </a:p>
          <a:p>
            <a:pPr lvl="1"/>
            <a:r>
              <a:rPr lang="en-US" dirty="0"/>
              <a:t>Leasing</a:t>
            </a:r>
          </a:p>
          <a:p>
            <a:pPr lvl="1"/>
            <a:r>
              <a:rPr lang="en-US" dirty="0"/>
              <a:t>Purchasing </a:t>
            </a:r>
          </a:p>
          <a:p>
            <a:pPr lvl="2"/>
            <a:r>
              <a:rPr lang="en-US" dirty="0"/>
              <a:t>Retail price, delivery fee, taxes, title and registration</a:t>
            </a:r>
          </a:p>
          <a:p>
            <a:pPr lvl="2"/>
            <a:r>
              <a:rPr lang="en-US" dirty="0"/>
              <a:t>Car dealership; new or used, Private seller, Auction, Person you know, Car Repair Shop </a:t>
            </a:r>
          </a:p>
          <a:p>
            <a:pPr lvl="1"/>
            <a:r>
              <a:rPr lang="en-US" dirty="0"/>
              <a:t>Purchase costs, upkeep (tires, oil change, etc), gas, yearly costs (registration and insurance)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Providers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r>
              <a:rPr lang="en-US" dirty="0"/>
              <a:t>Verizon</a:t>
            </a:r>
          </a:p>
          <a:p>
            <a:pPr lvl="1"/>
            <a:r>
              <a:rPr lang="en-US" dirty="0"/>
              <a:t>T-Mobile</a:t>
            </a:r>
          </a:p>
          <a:p>
            <a:pPr lvl="1"/>
            <a:r>
              <a:rPr lang="en-US" dirty="0"/>
              <a:t>AT&amp;T</a:t>
            </a:r>
          </a:p>
          <a:p>
            <a:pPr lvl="1"/>
            <a:r>
              <a:rPr lang="en-US" dirty="0" smtClean="0"/>
              <a:t>Sprint</a:t>
            </a:r>
          </a:p>
          <a:p>
            <a:pPr lvl="1"/>
            <a:r>
              <a:rPr lang="en-US" dirty="0" smtClean="0"/>
              <a:t>Boost Mobile</a:t>
            </a:r>
          </a:p>
          <a:p>
            <a:pPr lvl="1"/>
            <a:r>
              <a:rPr lang="en-US" dirty="0" smtClean="0"/>
              <a:t>Cricket</a:t>
            </a:r>
            <a:endParaRPr lang="en-US" dirty="0"/>
          </a:p>
          <a:p>
            <a:r>
              <a:rPr lang="en-US" b="1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Banks: for-profit enterprises</a:t>
            </a:r>
            <a:endParaRPr lang="en-US" dirty="0"/>
          </a:p>
          <a:p>
            <a:pPr lvl="1"/>
            <a:r>
              <a:rPr lang="en-US" dirty="0"/>
              <a:t>PNC</a:t>
            </a:r>
          </a:p>
          <a:p>
            <a:pPr lvl="1"/>
            <a:r>
              <a:rPr lang="en-US" dirty="0"/>
              <a:t>Comerica</a:t>
            </a:r>
          </a:p>
          <a:p>
            <a:pPr lvl="1"/>
            <a:r>
              <a:rPr lang="en-US" dirty="0"/>
              <a:t>Bank of </a:t>
            </a:r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Chase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Credit Unions: non-profit</a:t>
            </a:r>
            <a:endParaRPr lang="en-US" dirty="0"/>
          </a:p>
          <a:p>
            <a:pPr lvl="1"/>
            <a:r>
              <a:rPr lang="en-US" dirty="0"/>
              <a:t>University of Michigan Credit Union</a:t>
            </a:r>
          </a:p>
          <a:p>
            <a:pPr lvl="1"/>
            <a:r>
              <a:rPr lang="en-US" dirty="0"/>
              <a:t>DFCU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1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Cleary Student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Access email </a:t>
            </a:r>
            <a:r>
              <a:rPr lang="en-US" dirty="0">
                <a:hlinkClick r:id="rId2"/>
              </a:rPr>
              <a:t>https://mail.google.com</a:t>
            </a:r>
            <a:r>
              <a:rPr lang="en-US" dirty="0"/>
              <a:t>. </a:t>
            </a:r>
          </a:p>
          <a:p>
            <a:pPr fontAlgn="base"/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Username: </a:t>
            </a:r>
            <a:r>
              <a:rPr lang="en-US" dirty="0"/>
              <a:t>first initial + up to first 10 letters of your last name </a:t>
            </a:r>
            <a:br>
              <a:rPr lang="en-US" dirty="0"/>
            </a:br>
            <a:r>
              <a:rPr lang="en-US" dirty="0"/>
              <a:t>+ last three digits of your student ID number </a:t>
            </a:r>
            <a:r>
              <a:rPr lang="en-US" dirty="0">
                <a:hlinkClick r:id="rId3"/>
              </a:rPr>
              <a:t>+@my.cleary.edu</a:t>
            </a: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Password: </a:t>
            </a:r>
            <a:r>
              <a:rPr lang="en-US" dirty="0"/>
              <a:t>cleary + two digit birth month + two digit birth day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fontAlgn="base"/>
            <a:r>
              <a:rPr lang="en-US" b="1" dirty="0"/>
              <a:t>Technical Support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Email: support@cleary.edu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537855"/>
            <a:ext cx="7764522" cy="4779818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Access Canvas: </a:t>
            </a:r>
            <a:r>
              <a:rPr lang="en-US" sz="2400" dirty="0">
                <a:hlinkClick r:id="rId2"/>
              </a:rPr>
              <a:t>https://cleary.instructure.com/login/canvas</a:t>
            </a:r>
            <a:r>
              <a:rPr lang="en-US" sz="2400" dirty="0"/>
              <a:t> </a:t>
            </a:r>
          </a:p>
          <a:p>
            <a:endParaRPr lang="en-US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Username: </a:t>
            </a:r>
            <a:r>
              <a:rPr lang="en-US" sz="2400" dirty="0"/>
              <a:t>first initial + up to first 10 letters of your last name </a:t>
            </a:r>
            <a:br>
              <a:rPr lang="en-US" sz="2400" dirty="0"/>
            </a:br>
            <a:r>
              <a:rPr lang="en-US" sz="2400" dirty="0"/>
              <a:t>+ last three digits of your student ID number </a:t>
            </a:r>
            <a:r>
              <a:rPr lang="en-US" sz="2400" dirty="0">
                <a:hlinkClick r:id="rId3"/>
              </a:rPr>
              <a:t>+@my.cleary.edu</a:t>
            </a:r>
            <a:endParaRPr lang="en-US" sz="24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Password: </a:t>
            </a:r>
            <a:r>
              <a:rPr lang="en-US" sz="2400" dirty="0" err="1"/>
              <a:t>cleary</a:t>
            </a:r>
            <a:r>
              <a:rPr lang="en-US" sz="2400" dirty="0"/>
              <a:t> + two digit birth month + two digit birth day</a:t>
            </a:r>
          </a:p>
          <a:p>
            <a:endParaRPr lang="en-US" dirty="0"/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dirty="0"/>
              <a:t>Canvas is Cleary University’s online learning management system (LMS)</a:t>
            </a:r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dirty="0"/>
              <a:t>All of your course content is maintained in Canvas</a:t>
            </a:r>
          </a:p>
          <a:p>
            <a:endParaRPr lang="en-US" dirty="0"/>
          </a:p>
          <a:p>
            <a:r>
              <a:rPr lang="en-US" sz="2800" b="1" dirty="0">
                <a:solidFill>
                  <a:schemeClr val="accent1"/>
                </a:solidFill>
              </a:rPr>
              <a:t>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Watch this </a:t>
            </a:r>
            <a:r>
              <a:rPr lang="en-US" dirty="0">
                <a:hlinkClick r:id="rId4"/>
              </a:rPr>
              <a:t>video</a:t>
            </a:r>
            <a:r>
              <a:rPr lang="en-US" dirty="0"/>
              <a:t> for step-by-step Canvas login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across the University are encouraged to watch this Student Experience </a:t>
            </a:r>
            <a:r>
              <a:rPr lang="en-US" dirty="0">
                <a:hlinkClick r:id="rId5"/>
              </a:rPr>
              <a:t>video</a:t>
            </a:r>
            <a:r>
              <a:rPr lang="en-US" dirty="0"/>
              <a:t> to get a sense for the functionality and layout of Canvas. </a:t>
            </a:r>
          </a:p>
          <a:p>
            <a:endParaRPr lang="en-US" dirty="0"/>
          </a:p>
          <a:p>
            <a:pPr fontAlgn="base"/>
            <a:r>
              <a:rPr lang="en-US" b="1" dirty="0"/>
              <a:t>Technical Support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Email: support@cleary.edu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537855"/>
            <a:ext cx="7764522" cy="477981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Access Canvas: </a:t>
            </a:r>
            <a:r>
              <a:rPr lang="en-US" sz="2400" dirty="0">
                <a:hlinkClick r:id="rId2"/>
              </a:rPr>
              <a:t>https://cleary.instructure.com/login/canvas</a:t>
            </a:r>
            <a:r>
              <a:rPr lang="en-US" sz="2400" dirty="0"/>
              <a:t> </a:t>
            </a:r>
            <a:endParaRPr lang="en-US" sz="2800" b="1" dirty="0">
              <a:solidFill>
                <a:schemeClr val="accent1"/>
              </a:solidFill>
            </a:endParaRPr>
          </a:p>
          <a:p>
            <a:endParaRPr lang="en-US" sz="2800" b="1" dirty="0">
              <a:solidFill>
                <a:schemeClr val="accent1"/>
              </a:solidFill>
            </a:endParaRPr>
          </a:p>
          <a:p>
            <a:r>
              <a:rPr lang="en-US" sz="2400" dirty="0"/>
              <a:t>If a student can't see their courses in their Canvas dashboard, follow the written instructions below or</a:t>
            </a:r>
            <a:r>
              <a:rPr lang="en-US" sz="2100" dirty="0"/>
              <a:t> </a:t>
            </a:r>
            <a:r>
              <a:rPr lang="en-US" sz="2400" dirty="0"/>
              <a:t>watch this </a:t>
            </a:r>
            <a:r>
              <a:rPr lang="en-US" sz="2400" dirty="0">
                <a:hlinkClick r:id="rId3"/>
              </a:rPr>
              <a:t>video</a:t>
            </a:r>
            <a:r>
              <a:rPr lang="en-US" sz="2400" dirty="0"/>
              <a:t> for step-by-step instructions to adding course(s) to your Canvas Dashboard.</a:t>
            </a:r>
          </a:p>
          <a:p>
            <a:endParaRPr lang="en-US" sz="2100" dirty="0"/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Log into Canvas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Select Courses from the left, blue side bar menu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Visually locate your courses for the next semester, then select the Star icon next to the course to change the color of the star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Select Dashboard to view your course</a:t>
            </a:r>
          </a:p>
          <a:p>
            <a:endParaRPr lang="en-US" dirty="0"/>
          </a:p>
          <a:p>
            <a:pPr fontAlgn="base"/>
            <a:r>
              <a:rPr lang="en-US" b="1" dirty="0"/>
              <a:t>Technical Support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Email: support@cleary.edu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4428054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Access the Student Portal: </a:t>
            </a:r>
            <a:r>
              <a:rPr lang="en-US" dirty="0">
                <a:hlinkClick r:id="rId2"/>
              </a:rPr>
              <a:t>https://students.cleary.edu</a:t>
            </a:r>
            <a:endParaRPr lang="en-US" dirty="0"/>
          </a:p>
          <a:p>
            <a:pPr fontAlgn="base"/>
            <a:endParaRPr lang="en-US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Username:</a:t>
            </a:r>
            <a:r>
              <a:rPr lang="en-US" dirty="0"/>
              <a:t>  first initial + up to the first 10 letters of your last name + last three digits of your student ID number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b="1" dirty="0"/>
              <a:t>Password: </a:t>
            </a:r>
            <a:r>
              <a:rPr lang="en-US" dirty="0"/>
              <a:t>cleary + two digit birth month + two digit birth day</a:t>
            </a:r>
          </a:p>
          <a:p>
            <a:pPr fontAlgn="base"/>
            <a:endParaRPr lang="en-US" dirty="0"/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Student Schedule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Financial Aid Statement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Tuition Statement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Grades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Edit Student Profile &amp; Passwords</a:t>
            </a:r>
          </a:p>
          <a:p>
            <a:pPr marL="1025525" lvl="2" indent="-342900">
              <a:buFont typeface="Arial" panose="020B0604020202020204" pitchFamily="34" charset="0"/>
              <a:buChar char="•"/>
            </a:pPr>
            <a:r>
              <a:rPr lang="en-US" dirty="0"/>
              <a:t>Registration</a:t>
            </a:r>
          </a:p>
          <a:p>
            <a:pPr lvl="2" indent="0">
              <a:buNone/>
            </a:pPr>
            <a:endParaRPr lang="en-US" dirty="0"/>
          </a:p>
          <a:p>
            <a:pPr fontAlgn="base"/>
            <a:r>
              <a:rPr lang="en-US" b="1" dirty="0"/>
              <a:t>Technical Support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Email: support@cleary.edu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F-1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2368" y="1543987"/>
            <a:ext cx="7764522" cy="416179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chemeClr val="accent1"/>
              </a:buClr>
              <a:buSzPts val="2400"/>
            </a:pPr>
            <a:r>
              <a:rPr lang="en-US" sz="2400" b="1" dirty="0">
                <a:solidFill>
                  <a:schemeClr val="accent1"/>
                </a:solidFill>
              </a:rPr>
              <a:t>MBS Direct</a:t>
            </a:r>
            <a:endParaRPr lang="en-US" dirty="0"/>
          </a:p>
          <a:p>
            <a:pPr lvl="2" indent="0"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r>
              <a:rPr lang="en-US" u="sng" dirty="0">
                <a:solidFill>
                  <a:schemeClr val="hlink"/>
                </a:solidFill>
                <a:hlinkClick r:id="rId2"/>
              </a:rPr>
              <a:t>http://bookstore.mbsdirect.net/cleary.htm</a:t>
            </a:r>
            <a:endParaRPr lang="en-US" dirty="0"/>
          </a:p>
          <a:p>
            <a:pPr lvl="0">
              <a:spcBef>
                <a:spcPts val="400"/>
              </a:spcBef>
              <a:buClr>
                <a:schemeClr val="dk1"/>
              </a:buClr>
              <a:buSzPts val="2000"/>
            </a:pPr>
            <a:endParaRPr lang="en-US" sz="1600" dirty="0"/>
          </a:p>
          <a:p>
            <a:pPr>
              <a:spcBef>
                <a:spcPts val="480"/>
              </a:spcBef>
              <a:buClr>
                <a:schemeClr val="accent1"/>
              </a:buClr>
              <a:buSzPts val="2400"/>
            </a:pPr>
            <a:r>
              <a:rPr lang="en-US" sz="1800" dirty="0"/>
              <a:t>Textbooks may be ordered from the Cleary University Bookstore provider- MBS Direct </a:t>
            </a:r>
            <a:r>
              <a:rPr lang="en-US" sz="1800" b="1" dirty="0"/>
              <a:t>or </a:t>
            </a:r>
            <a:r>
              <a:rPr lang="en-US" sz="1800" dirty="0"/>
              <a:t>any other provider of your choice. Visit the Cleary University </a:t>
            </a:r>
            <a:r>
              <a:rPr lang="en-US" sz="1800" dirty="0">
                <a:hlinkClick r:id="rId3"/>
              </a:rPr>
              <a:t>homepage</a:t>
            </a:r>
            <a:r>
              <a:rPr lang="en-US" sz="1800" dirty="0"/>
              <a:t> to review the current textbook listings.</a:t>
            </a:r>
          </a:p>
          <a:p>
            <a:pPr lvl="0">
              <a:spcBef>
                <a:spcPts val="480"/>
              </a:spcBef>
              <a:buClr>
                <a:schemeClr val="accent1"/>
              </a:buClr>
              <a:buSzPts val="2400"/>
            </a:pPr>
            <a:endParaRPr lang="en-US" sz="1800" b="1" dirty="0">
              <a:solidFill>
                <a:schemeClr val="accent1"/>
              </a:solidFill>
            </a:endParaRPr>
          </a:p>
          <a:p>
            <a:pPr lvl="0">
              <a:spcBef>
                <a:spcPts val="480"/>
              </a:spcBef>
              <a:buClr>
                <a:schemeClr val="accent1"/>
              </a:buClr>
              <a:buSzPts val="2400"/>
            </a:pPr>
            <a:r>
              <a:rPr lang="en-US" b="1" dirty="0">
                <a:solidFill>
                  <a:schemeClr val="accent1"/>
                </a:solidFill>
              </a:rPr>
              <a:t>Bookstore Contact Information</a:t>
            </a:r>
            <a:endParaRPr lang="en-US" sz="1800" dirty="0"/>
          </a:p>
          <a:p>
            <a:pPr marL="804863" lvl="1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b="1" dirty="0"/>
              <a:t>Phone: </a:t>
            </a:r>
            <a:r>
              <a:rPr lang="en-US" dirty="0"/>
              <a:t>517.338.3043</a:t>
            </a:r>
          </a:p>
          <a:p>
            <a:pPr marL="804863" lvl="1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b="1" dirty="0"/>
              <a:t>Email: </a:t>
            </a:r>
            <a:r>
              <a:rPr lang="en-US" dirty="0"/>
              <a:t>bookstore@cleary.edu</a:t>
            </a:r>
          </a:p>
          <a:p>
            <a:pPr marL="804863" lvl="1" indent="-342900">
              <a:spcBef>
                <a:spcPts val="480"/>
              </a:spcBef>
              <a:buClr>
                <a:schemeClr val="dk1"/>
              </a:buClr>
              <a:buSzPts val="2400"/>
            </a:pPr>
            <a:r>
              <a:rPr lang="en-US" b="1" dirty="0"/>
              <a:t>Website: </a:t>
            </a:r>
            <a:r>
              <a:rPr lang="en-US" dirty="0"/>
              <a:t>http://www.cleary.edu/bookstore/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266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02368" y="1543987"/>
            <a:ext cx="7764522" cy="1296195"/>
          </a:xfrm>
        </p:spPr>
        <p:txBody>
          <a:bodyPr>
            <a:normAutofit/>
          </a:bodyPr>
          <a:lstStyle/>
          <a:p>
            <a:r>
              <a:rPr lang="en-US" sz="2400" dirty="0"/>
              <a:t>To view the full current textbook listings -  </a:t>
            </a:r>
            <a:r>
              <a:rPr lang="en-US" sz="2400" dirty="0">
                <a:hlinkClick r:id="rId2"/>
              </a:rPr>
              <a:t>Cleary.edu webpage</a:t>
            </a:r>
            <a:r>
              <a:rPr lang="en-US" sz="2400" dirty="0"/>
              <a:t> &gt; Current Students &gt; Current Textbook List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74" y="2441789"/>
            <a:ext cx="6023968" cy="37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Prepare for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Access to Classes</a:t>
            </a:r>
            <a:r>
              <a:rPr lang="en-US" dirty="0"/>
              <a:t> – </a:t>
            </a:r>
            <a:r>
              <a:rPr lang="en-US" b="1" dirty="0"/>
              <a:t>One week prior to starting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Instructor contact information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Review course syllabus: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dirty="0"/>
              <a:t>Course learning outcomes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dirty="0"/>
              <a:t>Textbook(s)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dirty="0"/>
              <a:t>Course structure </a:t>
            </a:r>
          </a:p>
          <a:p>
            <a:pPr marL="1257300" lvl="3" indent="-342900">
              <a:buFont typeface="Arial" panose="020B0604020202020204" pitchFamily="34" charset="0"/>
              <a:buChar char="•"/>
            </a:pPr>
            <a:r>
              <a:rPr lang="en-US" dirty="0"/>
              <a:t>Course grading criteria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Review first week’s assignments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Know deadlines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Ask instructors clarifying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195" y="645453"/>
            <a:ext cx="7764522" cy="897802"/>
          </a:xfrm>
        </p:spPr>
        <p:txBody>
          <a:bodyPr/>
          <a:lstStyle/>
          <a:p>
            <a:r>
              <a:rPr lang="en-US" dirty="0" smtClean="0"/>
              <a:t>Important Dates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130" y="2355546"/>
            <a:ext cx="3468333" cy="2331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1598" y="1163468"/>
            <a:ext cx="560069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Spring 2019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latin typeface="+mj-lt"/>
                <a:ea typeface="+mj-ea"/>
                <a:cs typeface="+mj-cs"/>
              </a:rPr>
              <a:t>Semester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>
                <a:latin typeface="+mj-lt"/>
                <a:ea typeface="+mj-ea"/>
                <a:cs typeface="+mj-cs"/>
              </a:rPr>
              <a:t>1/7/19 – 5/5/19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/>
              <a:t>Spring </a:t>
            </a:r>
            <a:r>
              <a:rPr lang="en-US" sz="2400" b="1" dirty="0" smtClean="0"/>
              <a:t>break</a:t>
            </a:r>
            <a:endParaRPr lang="en-US" sz="2400" b="1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3/4/19 – 3/10/19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/>
              <a:t>Final Exam week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4/29/19 – 5/5/19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b="1" dirty="0" smtClean="0"/>
              <a:t>Semester Break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5/6/19 – 5/12/19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 smtClean="0"/>
              <a:t>The academic calendar is located on the Cleary University homepage found here: </a:t>
            </a:r>
            <a:r>
              <a:rPr lang="en-US" sz="2400" dirty="0">
                <a:hlinkClick r:id="rId3"/>
              </a:rPr>
              <a:t>https://www.cleary.edu/academic-calendar/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995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Academic Advising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Academic Tutoring – Undergraduate students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Career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Technical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Counseling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Spiritual Life Director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Writing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University Instructional Librarian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272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05" y="2092036"/>
            <a:ext cx="5961668" cy="41263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you fall behind in a course: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instructor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an academic advisor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 Success Center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Tutoring one hour free per week/ per class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Disability Resource </a:t>
            </a:r>
            <a:r>
              <a:rPr lang="en-US" dirty="0" smtClean="0"/>
              <a:t>Center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Writing Center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Seek out other resources: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Attend </a:t>
            </a:r>
            <a:r>
              <a:rPr lang="en-US" dirty="0"/>
              <a:t>free </a:t>
            </a:r>
            <a:r>
              <a:rPr lang="en-US" dirty="0" smtClean="0"/>
              <a:t>seminars</a:t>
            </a:r>
            <a:endParaRPr lang="en-US" dirty="0"/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Study </a:t>
            </a:r>
            <a:r>
              <a:rPr lang="en-US" dirty="0"/>
              <a:t>Skills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Test Taking Skills and Anxiety </a:t>
            </a:r>
            <a:r>
              <a:rPr lang="en-US" dirty="0" smtClean="0"/>
              <a:t>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Make friends with classmates and </a:t>
            </a:r>
            <a:r>
              <a:rPr lang="en-US" dirty="0"/>
              <a:t>study </a:t>
            </a:r>
            <a:r>
              <a:rPr lang="en-US" dirty="0" smtClean="0"/>
              <a:t>together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947" y="723369"/>
            <a:ext cx="3204432" cy="21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APA style?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4441908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APA format is the official style of the American Psychological Association (APA)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Standardized style of writing, used to cite sources in psychology, education, and the social sciences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APA Tutorials</a:t>
            </a:r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dirty="0"/>
              <a:t>APA &amp; Writing Resources available on the Library Website</a:t>
            </a:r>
          </a:p>
          <a:p>
            <a:pPr marL="1025525" lvl="2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http://cleary.libguides.com</a:t>
            </a:r>
            <a:endParaRPr lang="en-US" dirty="0"/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dirty="0"/>
              <a:t>Publication Manual of the American Psychological Association</a:t>
            </a:r>
            <a:endParaRPr lang="en-US" dirty="0">
              <a:hlinkClick r:id=""/>
            </a:endParaRPr>
          </a:p>
          <a:p>
            <a:pPr marL="1025525" lvl="2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"/>
              </a:rPr>
              <a:t>www.apastyle.org</a:t>
            </a:r>
            <a:endParaRPr lang="en-US" dirty="0"/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dirty="0"/>
              <a:t>Purdue OWL</a:t>
            </a:r>
          </a:p>
          <a:p>
            <a:pPr marL="1025525" lvl="2" indent="-342900">
              <a:buFont typeface="Wingdings" panose="05000000000000000000" pitchFamily="2" charset="2"/>
              <a:buChar char="Ø"/>
            </a:pPr>
            <a:r>
              <a:rPr lang="en-US" dirty="0">
                <a:hlinkClick r:id="rId3"/>
              </a:rPr>
              <a:t>https://owl.purdue.edu/owl/research_and_citation/apa_style/apa_style_introduction.html</a:t>
            </a:r>
            <a:r>
              <a:rPr lang="en-US" dirty="0"/>
              <a:t>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Citation Generators and Reference Managers</a:t>
            </a:r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dirty="0" err="1"/>
              <a:t>Noodletools</a:t>
            </a:r>
            <a:endParaRPr lang="en-US" dirty="0"/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dirty="0" err="1"/>
              <a:t>KnightCite</a:t>
            </a:r>
            <a:endParaRPr lang="en-US" dirty="0"/>
          </a:p>
          <a:p>
            <a:pPr marL="804863" lvl="1" indent="-342900">
              <a:buFont typeface="Courier New" panose="02070309020205020404" pitchFamily="49" charset="0"/>
              <a:buChar char="o"/>
            </a:pPr>
            <a:r>
              <a:rPr lang="en-US" dirty="0" err="1" smtClean="0"/>
              <a:t>Zotero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640237"/>
            <a:ext cx="7764522" cy="444190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Face-to-Face and online assistance via the Canvas Writing Center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/>
              <a:t>30 minute sessions are scheduled within the Writing Center using the Canvas Calendar</a:t>
            </a:r>
          </a:p>
          <a:p>
            <a:r>
              <a:rPr lang="en-US" b="1" dirty="0"/>
              <a:t>Help with…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Writing project in any class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Polishing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Rough Drafts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APA Style and citation </a:t>
            </a:r>
          </a:p>
          <a:p>
            <a:r>
              <a:rPr lang="en-US" b="1" dirty="0"/>
              <a:t>What to expect…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Improvement in overall writing abilities </a:t>
            </a:r>
            <a:r>
              <a:rPr lang="en-US" b="1" dirty="0"/>
              <a:t>with </a:t>
            </a:r>
            <a:r>
              <a:rPr lang="en-US" dirty="0"/>
              <a:t>repeat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Support for your writing abilities at </a:t>
            </a:r>
            <a:r>
              <a:rPr lang="en-US" b="1" dirty="0"/>
              <a:t>any level of experience </a:t>
            </a:r>
            <a:r>
              <a:rPr lang="en-US" dirty="0"/>
              <a:t>and at any stage of the writing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Friendly and knowledge writing coaches</a:t>
            </a:r>
          </a:p>
          <a:p>
            <a:r>
              <a:rPr lang="en-US" b="1" dirty="0"/>
              <a:t>What not to expect…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editing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perfect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Flawless writing coaches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058" y="1487837"/>
            <a:ext cx="4326832" cy="160172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Log into Canvas &gt; Support &gt; Visit Writing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Writing Center How to Video for booking an appointment</a:t>
            </a:r>
          </a:p>
          <a:p>
            <a:pPr marL="804863" lvl="1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Video</a:t>
            </a:r>
            <a:endParaRPr lang="en-US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Online/Virtual sessions are delivered through the Writing Center </a:t>
            </a:r>
            <a:r>
              <a:rPr lang="en-US" sz="1600" dirty="0" smtClean="0"/>
              <a:t>Conferences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6" y="1487837"/>
            <a:ext cx="3334842" cy="5169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021" y="3269324"/>
            <a:ext cx="3408906" cy="277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280208" y="6228835"/>
            <a:ext cx="7764522" cy="8978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A0028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Any Questions?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A0028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16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Your F-1 Visa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altLang="en-US" dirty="0">
                <a:cs typeface="Tahoma" panose="020B0604030504040204" pitchFamily="34" charset="0"/>
              </a:rPr>
              <a:t>It is </a:t>
            </a:r>
            <a:r>
              <a:rPr lang="en-US" altLang="en-US" b="1" dirty="0">
                <a:cs typeface="Tahoma" panose="020B0604030504040204" pitchFamily="34" charset="0"/>
              </a:rPr>
              <a:t>your responsibility </a:t>
            </a:r>
            <a:r>
              <a:rPr lang="en-US" altLang="en-US" dirty="0">
                <a:cs typeface="Tahoma" panose="020B0604030504040204" pitchFamily="34" charset="0"/>
              </a:rPr>
              <a:t>to become familiar with the requirements and follow the regulations of your F-1 Visa.</a:t>
            </a:r>
          </a:p>
          <a:p>
            <a:pPr>
              <a:lnSpc>
                <a:spcPct val="80000"/>
              </a:lnSpc>
              <a:defRPr/>
            </a:pPr>
            <a:endParaRPr lang="en-US" altLang="en-US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anose="020B0604030504040204" pitchFamily="34" charset="0"/>
                <a:hlinkClick r:id="rId3"/>
              </a:rPr>
              <a:t>https://www.ice.gov/sevis/students</a:t>
            </a:r>
            <a:endParaRPr lang="en-US" altLang="en-US" dirty="0">
              <a:cs typeface="Tahoma" panose="020B060403050404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Tahoma" panose="020B0604030504040204" pitchFamily="34" charset="0"/>
                <a:hlinkClick r:id="rId4"/>
              </a:rPr>
              <a:t>https://studyinthestates.dhs.gov/maintaining-status</a:t>
            </a:r>
            <a:r>
              <a:rPr lang="en-US" altLang="en-US" dirty="0"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dirty="0">
                <a:cs typeface="Tahoma" panose="020B0604030504040204" pitchFamily="34" charset="0"/>
              </a:rPr>
              <a:t>Do </a:t>
            </a:r>
            <a:r>
              <a:rPr lang="en-US" altLang="en-US" b="1" dirty="0">
                <a:cs typeface="Tahoma" panose="020B0604030504040204" pitchFamily="34" charset="0"/>
              </a:rPr>
              <a:t>NOT </a:t>
            </a:r>
            <a:r>
              <a:rPr lang="en-US" altLang="en-US" dirty="0">
                <a:cs typeface="Tahoma" panose="020B0604030504040204" pitchFamily="34" charset="0"/>
              </a:rPr>
              <a:t>rely on information from other international students, as each situation is unique to the student. </a:t>
            </a:r>
          </a:p>
          <a:p>
            <a:pPr>
              <a:lnSpc>
                <a:spcPct val="80000"/>
              </a:lnSpc>
              <a:defRPr/>
            </a:pPr>
            <a:endParaRPr lang="en-US" altLang="en-US" dirty="0"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dirty="0">
                <a:cs typeface="Tahoma" panose="020B0604030504040204" pitchFamily="34" charset="0"/>
              </a:rPr>
              <a:t>If you have questions, contact </a:t>
            </a:r>
            <a:r>
              <a:rPr lang="en-US" altLang="en-US" dirty="0" smtClean="0">
                <a:cs typeface="Tahoma" panose="020B0604030504040204" pitchFamily="34" charset="0"/>
              </a:rPr>
              <a:t>one </a:t>
            </a:r>
            <a:r>
              <a:rPr lang="en-US" altLang="en-US" dirty="0">
                <a:cs typeface="Tahoma" panose="020B0604030504040204" pitchFamily="34" charset="0"/>
              </a:rPr>
              <a:t>of the DSOs at Cleary University.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Time </a:t>
            </a:r>
            <a:r>
              <a:rPr lang="en-US" dirty="0"/>
              <a:t>Course Load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6973050" cy="39131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Enroll and maintain </a:t>
            </a:r>
            <a:r>
              <a:rPr lang="en-US" sz="2800" dirty="0" smtClean="0"/>
              <a:t>twelve (</a:t>
            </a:r>
            <a:r>
              <a:rPr lang="en-US" sz="2800" b="1" dirty="0" smtClean="0"/>
              <a:t>12</a:t>
            </a:r>
            <a:r>
              <a:rPr lang="en-US" sz="2800" dirty="0" smtClean="0"/>
              <a:t>) </a:t>
            </a:r>
            <a:r>
              <a:rPr lang="en-US" sz="2800" dirty="0"/>
              <a:t>academic credits </a:t>
            </a:r>
            <a:r>
              <a:rPr lang="en-US" sz="2800" dirty="0" smtClean="0"/>
              <a:t>each semester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</a:t>
            </a:r>
            <a:r>
              <a:rPr lang="en-US" sz="2800" b="1" dirty="0"/>
              <a:t>NOT</a:t>
            </a:r>
            <a:r>
              <a:rPr lang="en-US" sz="2800" dirty="0"/>
              <a:t> Drop </a:t>
            </a:r>
            <a:r>
              <a:rPr lang="en-US" sz="2800" dirty="0" smtClean="0"/>
              <a:t>or Withdraw from a course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Attend </a:t>
            </a:r>
            <a:r>
              <a:rPr lang="en-US" sz="2800" b="1" dirty="0"/>
              <a:t>ALL</a:t>
            </a:r>
            <a:r>
              <a:rPr lang="en-US" sz="2800" dirty="0"/>
              <a:t> </a:t>
            </a:r>
            <a:r>
              <a:rPr lang="en-US" sz="2800" dirty="0" smtClean="0"/>
              <a:t>scheduled classes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fail courses, if possible</a:t>
            </a:r>
          </a:p>
        </p:txBody>
      </p:sp>
    </p:spTree>
    <p:extLst>
      <p:ext uri="{BB962C8B-B14F-4D97-AF65-F5344CB8AC3E}">
        <p14:creationId xmlns:p14="http://schemas.microsoft.com/office/powerpoint/2010/main" val="38618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690254"/>
            <a:ext cx="7764522" cy="4209488"/>
          </a:xfrm>
        </p:spPr>
        <p:txBody>
          <a:bodyPr>
            <a:normAutofit fontScale="85000" lnSpcReduction="10000"/>
          </a:bodyPr>
          <a:lstStyle/>
          <a:p>
            <a:pPr lvl="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F-1 students are expected to attend </a:t>
            </a:r>
            <a:r>
              <a:rPr lang="en-US" sz="2400" b="1" dirty="0"/>
              <a:t>ALL </a:t>
            </a:r>
            <a:r>
              <a:rPr lang="en-US" sz="2400" dirty="0" smtClean="0"/>
              <a:t>scheduled on-ground classes </a:t>
            </a:r>
            <a:r>
              <a:rPr lang="en-US" sz="2400" dirty="0"/>
              <a:t>and successfully </a:t>
            </a:r>
            <a:r>
              <a:rPr lang="en-US" sz="2400" dirty="0" smtClean="0"/>
              <a:t>complete/pass </a:t>
            </a:r>
            <a:r>
              <a:rPr lang="en-US" sz="2400" b="1" dirty="0" smtClean="0"/>
              <a:t>ALL</a:t>
            </a:r>
            <a:r>
              <a:rPr lang="en-US" sz="2400" dirty="0" smtClean="0"/>
              <a:t> courses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F-1 Undergraduate students are required to </a:t>
            </a:r>
            <a:r>
              <a:rPr lang="en-US" sz="2400" b="1" dirty="0" smtClean="0"/>
              <a:t>physically</a:t>
            </a:r>
            <a:r>
              <a:rPr lang="en-US" sz="2400" dirty="0" smtClean="0"/>
              <a:t> attend on-ground courses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Attendance/participation is recorded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a student takes at least 9 credits </a:t>
            </a:r>
            <a:r>
              <a:rPr lang="en-US" sz="2400" dirty="0" smtClean="0"/>
              <a:t>on-ground</a:t>
            </a:r>
            <a:r>
              <a:rPr lang="en-US" sz="2400" dirty="0" smtClean="0"/>
              <a:t>, then they are permitted to take one three (3) credit online course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void </a:t>
            </a:r>
            <a:r>
              <a:rPr lang="en-US" sz="2400" dirty="0"/>
              <a:t>“W” grades as they may result in </a:t>
            </a:r>
            <a:r>
              <a:rPr lang="en-US" sz="2400" dirty="0" smtClean="0"/>
              <a:t>F-1 status termination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8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and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14912"/>
            <a:ext cx="7764522" cy="197579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Academic Advisors will assist </a:t>
            </a:r>
            <a:r>
              <a:rPr lang="en-US" dirty="0" smtClean="0"/>
              <a:t>with academic program planning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Students </a:t>
            </a:r>
            <a:r>
              <a:rPr lang="en-US" dirty="0" smtClean="0"/>
              <a:t>must register for twelve (12) academic credits each semester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Maintain F-1 status and adhere to registration </a:t>
            </a:r>
            <a:r>
              <a:rPr lang="en-US" dirty="0"/>
              <a:t>dates and deadlines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Register </a:t>
            </a:r>
            <a:r>
              <a:rPr lang="en-US" dirty="0"/>
              <a:t>and pay </a:t>
            </a:r>
            <a:r>
              <a:rPr lang="en-US" b="1" dirty="0" smtClean="0"/>
              <a:t>early</a:t>
            </a:r>
            <a:r>
              <a:rPr lang="en-US" dirty="0" smtClean="0"/>
              <a:t> to avoid a late fee 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Pay in full </a:t>
            </a:r>
            <a:r>
              <a:rPr lang="en-US" b="1" dirty="0" smtClean="0"/>
              <a:t>or </a:t>
            </a:r>
            <a:r>
              <a:rPr lang="en-US" dirty="0" smtClean="0"/>
              <a:t>set </a:t>
            </a:r>
            <a:r>
              <a:rPr lang="en-US" dirty="0"/>
              <a:t>up </a:t>
            </a:r>
            <a:r>
              <a:rPr lang="en-US" dirty="0" smtClean="0"/>
              <a:t>a </a:t>
            </a:r>
            <a:r>
              <a:rPr lang="en-US" dirty="0"/>
              <a:t>payment </a:t>
            </a:r>
            <a:r>
              <a:rPr lang="en-US" dirty="0" smtClean="0"/>
              <a:t>plan with the Business Office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2368" y="3948554"/>
            <a:ext cx="7764522" cy="2214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177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1"/>
                </a:solidFill>
              </a:rPr>
              <a:t>Business Office Contact Information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Phone: </a:t>
            </a:r>
            <a:r>
              <a:rPr lang="en-US" dirty="0" smtClean="0"/>
              <a:t>517.338.3320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Email: </a:t>
            </a:r>
            <a:r>
              <a:rPr lang="en-US" dirty="0" smtClean="0"/>
              <a:t>businessoffice@cleary.edu</a:t>
            </a:r>
          </a:p>
          <a:p>
            <a:pPr marL="804863" lvl="1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Website: </a:t>
            </a:r>
            <a:r>
              <a:rPr lang="en-US" dirty="0" smtClean="0"/>
              <a:t>http://www.cleary.edu/tuition-payment/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62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I-20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5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EVERY Form I-20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8" y="1792637"/>
            <a:ext cx="7764522" cy="42340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Form I-20 is an important document </a:t>
            </a:r>
            <a:r>
              <a:rPr lang="en-US" dirty="0" smtClean="0"/>
              <a:t>that </a:t>
            </a:r>
            <a:r>
              <a:rPr lang="en-US" dirty="0"/>
              <a:t>should </a:t>
            </a:r>
            <a:r>
              <a:rPr lang="en-US" dirty="0" smtClean="0"/>
              <a:t>be kept safe, F-1 students </a:t>
            </a:r>
            <a:r>
              <a:rPr lang="en-US" dirty="0"/>
              <a:t>need </a:t>
            </a:r>
            <a:r>
              <a:rPr lang="en-US" dirty="0" smtClean="0"/>
              <a:t>their Form I-20 for benefits: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Driver’s license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Social Security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Post-OPT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Change of Status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Form I-20 is a federal document and given the potential for fraud- ‘soft’ copies (scanned) copies </a:t>
            </a:r>
            <a:r>
              <a:rPr lang="en-US" b="1" dirty="0" smtClean="0"/>
              <a:t>are not </a:t>
            </a:r>
            <a:r>
              <a:rPr lang="en-US" dirty="0" smtClean="0"/>
              <a:t>permitted </a:t>
            </a:r>
          </a:p>
          <a:p>
            <a:endParaRPr lang="en-US" dirty="0" smtClean="0"/>
          </a:p>
          <a:p>
            <a:r>
              <a:rPr lang="en-US" dirty="0" smtClean="0"/>
              <a:t>Source: https</a:t>
            </a:r>
            <a:r>
              <a:rPr lang="en-US" dirty="0"/>
              <a:t>://studyinthestates.dhs.gov/what-is-the-form-i-20</a:t>
            </a:r>
          </a:p>
        </p:txBody>
      </p:sp>
    </p:spTree>
    <p:extLst>
      <p:ext uri="{BB962C8B-B14F-4D97-AF65-F5344CB8AC3E}">
        <p14:creationId xmlns:p14="http://schemas.microsoft.com/office/powerpoint/2010/main" val="29314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eary">
      <a:dk1>
        <a:srgbClr val="141313"/>
      </a:dk1>
      <a:lt1>
        <a:sysClr val="window" lastClr="FFFFFF"/>
      </a:lt1>
      <a:dk2>
        <a:srgbClr val="001934"/>
      </a:dk2>
      <a:lt2>
        <a:srgbClr val="EEECE1"/>
      </a:lt2>
      <a:accent1>
        <a:srgbClr val="8A0028"/>
      </a:accent1>
      <a:accent2>
        <a:srgbClr val="001934"/>
      </a:accent2>
      <a:accent3>
        <a:srgbClr val="C0C1BF"/>
      </a:accent3>
      <a:accent4>
        <a:srgbClr val="FFFFFE"/>
      </a:accent4>
      <a:accent5>
        <a:srgbClr val="FFFFFE"/>
      </a:accent5>
      <a:accent6>
        <a:srgbClr val="FFFFFE"/>
      </a:accent6>
      <a:hlink>
        <a:srgbClr val="8A0028"/>
      </a:hlink>
      <a:folHlink>
        <a:srgbClr val="0019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leary">
      <a:dk1>
        <a:srgbClr val="141313"/>
      </a:dk1>
      <a:lt1>
        <a:sysClr val="window" lastClr="FFFFFF"/>
      </a:lt1>
      <a:dk2>
        <a:srgbClr val="001934"/>
      </a:dk2>
      <a:lt2>
        <a:srgbClr val="EEECE1"/>
      </a:lt2>
      <a:accent1>
        <a:srgbClr val="8A0028"/>
      </a:accent1>
      <a:accent2>
        <a:srgbClr val="001934"/>
      </a:accent2>
      <a:accent3>
        <a:srgbClr val="C0C1BF"/>
      </a:accent3>
      <a:accent4>
        <a:srgbClr val="FFFFFE"/>
      </a:accent4>
      <a:accent5>
        <a:srgbClr val="FFFFFE"/>
      </a:accent5>
      <a:accent6>
        <a:srgbClr val="FFFFFE"/>
      </a:accent6>
      <a:hlink>
        <a:srgbClr val="8A0028"/>
      </a:hlink>
      <a:folHlink>
        <a:srgbClr val="00193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1752</Words>
  <Application>Microsoft Office PowerPoint</Application>
  <PresentationFormat>On-screen Show (4:3)</PresentationFormat>
  <Paragraphs>342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Courier New</vt:lpstr>
      <vt:lpstr>Tahoma</vt:lpstr>
      <vt:lpstr>Wingdings</vt:lpstr>
      <vt:lpstr>Wingdings 2</vt:lpstr>
      <vt:lpstr>Office Theme</vt:lpstr>
      <vt:lpstr>1_Office Theme</vt:lpstr>
      <vt:lpstr>International Student Orientation Undergraduate Program</vt:lpstr>
      <vt:lpstr>WELCOME!</vt:lpstr>
      <vt:lpstr>Maintaining F-1 status</vt:lpstr>
      <vt:lpstr>Understanding Your F-1 Visa</vt:lpstr>
      <vt:lpstr>Full Time Course Load   </vt:lpstr>
      <vt:lpstr>Attendance</vt:lpstr>
      <vt:lpstr>Registration and Payment</vt:lpstr>
      <vt:lpstr>Form I-20</vt:lpstr>
      <vt:lpstr>Keep EVERY Form I-20</vt:lpstr>
      <vt:lpstr>Program End Date</vt:lpstr>
      <vt:lpstr>Before….</vt:lpstr>
      <vt:lpstr>Reporting Requirements</vt:lpstr>
      <vt:lpstr>Employment</vt:lpstr>
      <vt:lpstr>F-1 Students and Employment</vt:lpstr>
      <vt:lpstr>CPT Information</vt:lpstr>
      <vt:lpstr>CPT Information</vt:lpstr>
      <vt:lpstr>Part-time vs. Full time Employment</vt:lpstr>
      <vt:lpstr>Student Tax Return</vt:lpstr>
      <vt:lpstr>Adjusting to Life in the U.S.</vt:lpstr>
      <vt:lpstr>Health Insurance</vt:lpstr>
      <vt:lpstr>Housing</vt:lpstr>
      <vt:lpstr>Transportation</vt:lpstr>
      <vt:lpstr>Cell Phone Providers</vt:lpstr>
      <vt:lpstr>Financial Accounts</vt:lpstr>
      <vt:lpstr>Getting Started</vt:lpstr>
      <vt:lpstr>Cleary Student Email</vt:lpstr>
      <vt:lpstr>Canvas Access</vt:lpstr>
      <vt:lpstr>Canvas Access</vt:lpstr>
      <vt:lpstr>Student Portal</vt:lpstr>
      <vt:lpstr>Textbooks</vt:lpstr>
      <vt:lpstr>Textbooks</vt:lpstr>
      <vt:lpstr>How to Prepare for class</vt:lpstr>
      <vt:lpstr>Important Dates</vt:lpstr>
      <vt:lpstr>Academic Services</vt:lpstr>
      <vt:lpstr>Student Resources</vt:lpstr>
      <vt:lpstr>What is APA style?</vt:lpstr>
      <vt:lpstr>Writing Center</vt:lpstr>
      <vt:lpstr>Writing Center</vt:lpstr>
      <vt:lpstr>PowerPoint Presentation</vt:lpstr>
    </vt:vector>
  </TitlesOfParts>
  <Company>PHIRE Branding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G</dc:creator>
  <cp:lastModifiedBy>Angela Gallegos</cp:lastModifiedBy>
  <cp:revision>74</cp:revision>
  <cp:lastPrinted>2012-08-10T18:54:58Z</cp:lastPrinted>
  <dcterms:created xsi:type="dcterms:W3CDTF">2012-08-10T17:24:21Z</dcterms:created>
  <dcterms:modified xsi:type="dcterms:W3CDTF">2019-04-01T20:37:23Z</dcterms:modified>
</cp:coreProperties>
</file>